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3"/>
  </p:notesMasterIdLst>
  <p:handoutMasterIdLst>
    <p:handoutMasterId r:id="rId14"/>
  </p:handoutMasterIdLst>
  <p:sldIdLst>
    <p:sldId id="256" r:id="rId2"/>
    <p:sldId id="272" r:id="rId3"/>
    <p:sldId id="274" r:id="rId4"/>
    <p:sldId id="275" r:id="rId5"/>
    <p:sldId id="289" r:id="rId6"/>
    <p:sldId id="276" r:id="rId7"/>
    <p:sldId id="277" r:id="rId8"/>
    <p:sldId id="278" r:id="rId9"/>
    <p:sldId id="279" r:id="rId10"/>
    <p:sldId id="280" r:id="rId11"/>
    <p:sldId id="290" r:id="rId12"/>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72" autoAdjust="0"/>
    <p:restoredTop sz="99387" autoAdjust="0"/>
  </p:normalViewPr>
  <p:slideViewPr>
    <p:cSldViewPr snapToObjects="1">
      <p:cViewPr varScale="1">
        <p:scale>
          <a:sx n="84" d="100"/>
          <a:sy n="84" d="100"/>
        </p:scale>
        <p:origin x="198" y="84"/>
      </p:cViewPr>
      <p:guideLst>
        <p:guide orient="horz" pos="2160"/>
        <p:guide pos="3840"/>
      </p:guideLst>
    </p:cSldViewPr>
  </p:slideViewPr>
  <p:outlineViewPr>
    <p:cViewPr>
      <p:scale>
        <a:sx n="33" d="100"/>
        <a:sy n="33" d="100"/>
      </p:scale>
      <p:origin x="0" y="10002"/>
    </p:cViewPr>
  </p:outlineViewPr>
  <p:notesTextViewPr>
    <p:cViewPr>
      <p:scale>
        <a:sx n="100" d="100"/>
        <a:sy n="100" d="100"/>
      </p:scale>
      <p:origin x="0" y="0"/>
    </p:cViewPr>
  </p:notesTextViewPr>
  <p:sorterViewPr>
    <p:cViewPr>
      <p:scale>
        <a:sx n="80" d="100"/>
        <a:sy n="80" d="100"/>
      </p:scale>
      <p:origin x="0" y="2616"/>
    </p:cViewPr>
  </p:sorterViewPr>
  <p:notesViewPr>
    <p:cSldViewPr snapToObjects="1">
      <p:cViewPr varScale="1">
        <p:scale>
          <a:sx n="62" d="100"/>
          <a:sy n="62" d="100"/>
        </p:scale>
        <p:origin x="-1944" y="-78"/>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F:\Spring%2018\IAS\Training%20Dataset.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spc="0" baseline="0">
                <a:solidFill>
                  <a:schemeClr val="bg1"/>
                </a:solidFill>
                <a:latin typeface="+mn-lt"/>
                <a:ea typeface="+mn-ea"/>
                <a:cs typeface="+mn-cs"/>
              </a:defRPr>
            </a:pPr>
            <a:r>
              <a:rPr lang="en-US" sz="2000" b="1" dirty="0">
                <a:solidFill>
                  <a:schemeClr val="bg1"/>
                </a:solidFill>
              </a:rPr>
              <a:t>% of time spent apart from major activities</a:t>
            </a:r>
          </a:p>
        </c:rich>
      </c:tx>
      <c:layout>
        <c:manualLayout>
          <c:xMode val="edge"/>
          <c:yMode val="edge"/>
          <c:x val="0.41249989243147889"/>
          <c:y val="2.4922118380062305E-2"/>
        </c:manualLayout>
      </c:layout>
      <c:overlay val="0"/>
      <c:spPr>
        <a:noFill/>
        <a:ln>
          <a:noFill/>
        </a:ln>
        <a:effectLst/>
      </c:spPr>
      <c:txPr>
        <a:bodyPr rot="0" spcFirstLastPara="1" vertOverflow="ellipsis" vert="horz" wrap="square" anchor="ctr" anchorCtr="1"/>
        <a:lstStyle/>
        <a:p>
          <a:pPr>
            <a:defRPr sz="2000" b="1" i="0" u="none" strike="noStrike" kern="1200" spc="0" baseline="0">
              <a:solidFill>
                <a:schemeClr val="bg1"/>
              </a:solidFill>
              <a:latin typeface="+mn-lt"/>
              <a:ea typeface="+mn-ea"/>
              <a:cs typeface="+mn-cs"/>
            </a:defRPr>
          </a:pPr>
          <a:endParaRPr lang="en-US"/>
        </a:p>
      </c:txPr>
    </c:title>
    <c:autoTitleDeleted val="0"/>
    <c:plotArea>
      <c:layout/>
      <c:barChart>
        <c:barDir val="col"/>
        <c:grouping val="clustered"/>
        <c:varyColors val="0"/>
        <c:ser>
          <c:idx val="0"/>
          <c:order val="0"/>
          <c:tx>
            <c:strRef>
              <c:f>Sheet8!$G$1</c:f>
              <c:strCache>
                <c:ptCount val="1"/>
                <c:pt idx="0">
                  <c:v>% of time</c:v>
                </c:pt>
              </c:strCache>
            </c:strRef>
          </c:tx>
          <c:spPr>
            <a:solidFill>
              <a:schemeClr val="bg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Sheet8!$F$2:$F$9</c:f>
              <c:strCache>
                <c:ptCount val="8"/>
                <c:pt idx="0">
                  <c:v>0-19--&gt;Grooming</c:v>
                </c:pt>
                <c:pt idx="1">
                  <c:v>20-29--&gt;Caring for children</c:v>
                </c:pt>
                <c:pt idx="2">
                  <c:v>30-39--&gt;Caring for children</c:v>
                </c:pt>
                <c:pt idx="3">
                  <c:v>40-49--&gt;Housework</c:v>
                </c:pt>
                <c:pt idx="4">
                  <c:v>50-59--&gt;Housework</c:v>
                </c:pt>
                <c:pt idx="5">
                  <c:v>60-69--&gt;Housework</c:v>
                </c:pt>
                <c:pt idx="6">
                  <c:v>70-79--&gt;Housework</c:v>
                </c:pt>
                <c:pt idx="7">
                  <c:v>80+--&gt;Grooming</c:v>
                </c:pt>
              </c:strCache>
            </c:strRef>
          </c:cat>
          <c:val>
            <c:numRef>
              <c:f>Sheet8!$G$2:$G$9</c:f>
              <c:numCache>
                <c:formatCode>0%</c:formatCode>
                <c:ptCount val="8"/>
                <c:pt idx="0">
                  <c:v>0.40974544613633129</c:v>
                </c:pt>
                <c:pt idx="1">
                  <c:v>0.2462166702113163</c:v>
                </c:pt>
                <c:pt idx="2">
                  <c:v>0.28112096065113207</c:v>
                </c:pt>
                <c:pt idx="3">
                  <c:v>0.2189800203616464</c:v>
                </c:pt>
                <c:pt idx="4">
                  <c:v>0.24995316314181087</c:v>
                </c:pt>
                <c:pt idx="5">
                  <c:v>0.26778269484395606</c:v>
                </c:pt>
                <c:pt idx="6">
                  <c:v>0.27298633042629294</c:v>
                </c:pt>
                <c:pt idx="7">
                  <c:v>0.27590904205356348</c:v>
                </c:pt>
              </c:numCache>
            </c:numRef>
          </c:val>
          <c:extLst>
            <c:ext xmlns:c16="http://schemas.microsoft.com/office/drawing/2014/chart" uri="{C3380CC4-5D6E-409C-BE32-E72D297353CC}">
              <c16:uniqueId val="{00000000-1DE0-47A5-9572-97F2719CA99D}"/>
            </c:ext>
          </c:extLst>
        </c:ser>
        <c:dLbls>
          <c:showLegendKey val="0"/>
          <c:showVal val="0"/>
          <c:showCatName val="0"/>
          <c:showSerName val="0"/>
          <c:showPercent val="0"/>
          <c:showBubbleSize val="0"/>
        </c:dLbls>
        <c:gapWidth val="219"/>
        <c:overlap val="-27"/>
        <c:axId val="886660240"/>
        <c:axId val="886660896"/>
      </c:barChart>
      <c:catAx>
        <c:axId val="8866602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800" b="0" i="0" u="none" strike="noStrike" kern="1200" baseline="0">
                <a:solidFill>
                  <a:schemeClr val="bg1"/>
                </a:solidFill>
                <a:latin typeface="+mn-lt"/>
                <a:ea typeface="+mn-ea"/>
                <a:cs typeface="+mn-cs"/>
              </a:defRPr>
            </a:pPr>
            <a:endParaRPr lang="en-US"/>
          </a:p>
        </c:txPr>
        <c:crossAx val="886660896"/>
        <c:crosses val="autoZero"/>
        <c:auto val="1"/>
        <c:lblAlgn val="ctr"/>
        <c:lblOffset val="100"/>
        <c:noMultiLvlLbl val="0"/>
      </c:catAx>
      <c:valAx>
        <c:axId val="886660896"/>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8866602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7.wmf"/><Relationship Id="rId1" Type="http://schemas.openxmlformats.org/officeDocument/2006/relationships/image" Target="../media/image1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A3C5D5F5-24FC-40E4-B47C-8CB1B0BA8917}" type="datetimeFigureOut">
              <a:rPr lang="en-US" smtClean="0"/>
              <a:pPr/>
              <a:t>3/20/2018</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B5373D74-E8CD-44C4-B6A3-399925E221E3}" type="slidenum">
              <a:rPr lang="en-US" smtClean="0"/>
              <a:pPr/>
              <a:t>‹#›</a:t>
            </a:fld>
            <a:endParaRPr lang="en-US"/>
          </a:p>
        </p:txBody>
      </p:sp>
    </p:spTree>
    <p:extLst>
      <p:ext uri="{BB962C8B-B14F-4D97-AF65-F5344CB8AC3E}">
        <p14:creationId xmlns:p14="http://schemas.microsoft.com/office/powerpoint/2010/main" val="29126553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wmf>
</file>

<file path=ppt/media/image15.wmf>
</file>

<file path=ppt/media/image16.wmf>
</file>

<file path=ppt/media/image17.wmf>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69EF0682-7111-4360-90A2-8C46E64F5DF5}" type="datetimeFigureOut">
              <a:rPr lang="en-US" smtClean="0"/>
              <a:pPr/>
              <a:t>3/20/2018</a:t>
            </a:fld>
            <a:endParaRPr lang="en-US"/>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3B811FAB-FA12-4449-9CCB-F22A5ECF86A5}" type="slidenum">
              <a:rPr lang="en-US" smtClean="0"/>
              <a:pPr/>
              <a:t>‹#›</a:t>
            </a:fld>
            <a:endParaRPr lang="en-US"/>
          </a:p>
        </p:txBody>
      </p:sp>
    </p:spTree>
    <p:extLst>
      <p:ext uri="{BB962C8B-B14F-4D97-AF65-F5344CB8AC3E}">
        <p14:creationId xmlns:p14="http://schemas.microsoft.com/office/powerpoint/2010/main" val="2332722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1</a:t>
            </a:fld>
            <a:endParaRPr lang="en-US"/>
          </a:p>
        </p:txBody>
      </p:sp>
    </p:spTree>
    <p:extLst>
      <p:ext uri="{BB962C8B-B14F-4D97-AF65-F5344CB8AC3E}">
        <p14:creationId xmlns:p14="http://schemas.microsoft.com/office/powerpoint/2010/main" val="4683972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10</a:t>
            </a:fld>
            <a:endParaRPr lang="en-US"/>
          </a:p>
        </p:txBody>
      </p:sp>
    </p:spTree>
    <p:extLst>
      <p:ext uri="{BB962C8B-B14F-4D97-AF65-F5344CB8AC3E}">
        <p14:creationId xmlns:p14="http://schemas.microsoft.com/office/powerpoint/2010/main" val="1252850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2</a:t>
            </a:fld>
            <a:endParaRPr lang="en-US"/>
          </a:p>
        </p:txBody>
      </p:sp>
    </p:spTree>
    <p:extLst>
      <p:ext uri="{BB962C8B-B14F-4D97-AF65-F5344CB8AC3E}">
        <p14:creationId xmlns:p14="http://schemas.microsoft.com/office/powerpoint/2010/main" val="3455409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3</a:t>
            </a:fld>
            <a:endParaRPr lang="en-US"/>
          </a:p>
        </p:txBody>
      </p:sp>
    </p:spTree>
    <p:extLst>
      <p:ext uri="{BB962C8B-B14F-4D97-AF65-F5344CB8AC3E}">
        <p14:creationId xmlns:p14="http://schemas.microsoft.com/office/powerpoint/2010/main" val="1986679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4</a:t>
            </a:fld>
            <a:endParaRPr lang="en-US"/>
          </a:p>
        </p:txBody>
      </p:sp>
    </p:spTree>
    <p:extLst>
      <p:ext uri="{BB962C8B-B14F-4D97-AF65-F5344CB8AC3E}">
        <p14:creationId xmlns:p14="http://schemas.microsoft.com/office/powerpoint/2010/main" val="1860050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5</a:t>
            </a:fld>
            <a:endParaRPr lang="en-US"/>
          </a:p>
        </p:txBody>
      </p:sp>
    </p:spTree>
    <p:extLst>
      <p:ext uri="{BB962C8B-B14F-4D97-AF65-F5344CB8AC3E}">
        <p14:creationId xmlns:p14="http://schemas.microsoft.com/office/powerpoint/2010/main" val="15350430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6</a:t>
            </a:fld>
            <a:endParaRPr lang="en-US"/>
          </a:p>
        </p:txBody>
      </p:sp>
    </p:spTree>
    <p:extLst>
      <p:ext uri="{BB962C8B-B14F-4D97-AF65-F5344CB8AC3E}">
        <p14:creationId xmlns:p14="http://schemas.microsoft.com/office/powerpoint/2010/main" val="18529807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7</a:t>
            </a:fld>
            <a:endParaRPr lang="en-US"/>
          </a:p>
        </p:txBody>
      </p:sp>
    </p:spTree>
    <p:extLst>
      <p:ext uri="{BB962C8B-B14F-4D97-AF65-F5344CB8AC3E}">
        <p14:creationId xmlns:p14="http://schemas.microsoft.com/office/powerpoint/2010/main" val="2632151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8</a:t>
            </a:fld>
            <a:endParaRPr lang="en-US"/>
          </a:p>
        </p:txBody>
      </p:sp>
    </p:spTree>
    <p:extLst>
      <p:ext uri="{BB962C8B-B14F-4D97-AF65-F5344CB8AC3E}">
        <p14:creationId xmlns:p14="http://schemas.microsoft.com/office/powerpoint/2010/main" val="2883931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B811FAB-FA12-4449-9CCB-F22A5ECF86A5}" type="slidenum">
              <a:rPr lang="en-US" smtClean="0"/>
              <a:pPr/>
              <a:t>9</a:t>
            </a:fld>
            <a:endParaRPr lang="en-US"/>
          </a:p>
        </p:txBody>
      </p:sp>
    </p:spTree>
    <p:extLst>
      <p:ext uri="{BB962C8B-B14F-4D97-AF65-F5344CB8AC3E}">
        <p14:creationId xmlns:p14="http://schemas.microsoft.com/office/powerpoint/2010/main" val="3765692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C88354D-FCD7-4E63-95C8-0D67466B20E5}" type="datetime1">
              <a:rPr lang="en-US" smtClean="0"/>
              <a:pPr/>
              <a:t>3/20/2018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4F03B28-D084-4B00-A321-19827E8DB8F8}" type="datetime1">
              <a:rPr lang="en-US" smtClean="0"/>
              <a:pPr/>
              <a:t>3/20/2018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96B1993-DAB4-4853-9979-2FB06E7105D4}" type="datetime1">
              <a:rPr lang="en-US" smtClean="0"/>
              <a:pPr/>
              <a:t>3/20/2018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9F61B81-89D4-48C1-A3E0-82EF32F1347B}" type="datetime1">
              <a:rPr lang="en-US" smtClean="0"/>
              <a:pPr/>
              <a:t>3/20/2018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737600" y="6173788"/>
            <a:ext cx="2844800" cy="365125"/>
          </a:xfrm>
        </p:spPr>
        <p:txBody>
          <a:bodyPr/>
          <a:lstStyle>
            <a:lvl1pPr>
              <a:defRPr sz="1400" b="1">
                <a:solidFill>
                  <a:schemeClr val="bg1"/>
                </a:solidFill>
              </a:defRPr>
            </a:lvl1pPr>
          </a:lstStyle>
          <a:p>
            <a:fld id="{64407080-C244-3343-9595-11450905573F}"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6A7479-9B05-40D4-A0FA-D9E1B25210F9}" type="datetime1">
              <a:rPr lang="en-US" smtClean="0"/>
              <a:pPr/>
              <a:t>3/20/2018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ED8379B-D35D-41B8-8E61-41D4A5B265CE}" type="datetime1">
              <a:rPr lang="en-US" smtClean="0"/>
              <a:pPr/>
              <a:t>3/20/2018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FC2492-8595-4F1D-A012-084B0B5DC682}" type="datetime1">
              <a:rPr lang="en-US" smtClean="0"/>
              <a:pPr/>
              <a:t>3/20/2018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126E3E9-8915-443E-A4A1-FC78C2A1711C}" type="datetime1">
              <a:rPr lang="en-US" smtClean="0"/>
              <a:pPr/>
              <a:t>3/20/2018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94BC53-E973-4CB1-B1ED-09FD5F142E3B}" type="datetime1">
              <a:rPr lang="en-US" smtClean="0"/>
              <a:pPr/>
              <a:t>3/20/2018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C26BC3A-C9AF-4477-870E-600044206BA5}" type="datetime1">
              <a:rPr lang="en-US" smtClean="0"/>
              <a:pPr/>
              <a:t>3/20/2018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F38456-E3AA-4394-9E7C-3E0C5FC79011}" type="datetime1">
              <a:rPr lang="en-US" smtClean="0"/>
              <a:pPr/>
              <a:t>3/20/2018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407080-C244-3343-9595-11450905573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737213-160E-40D7-844B-93EB186B39C8}" type="datetime1">
              <a:rPr lang="en-US" smtClean="0"/>
              <a:pPr/>
              <a:t>3/20/2018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407080-C244-3343-9595-11450905573F}" type="slidenum">
              <a:rPr lang="en-US" smtClean="0"/>
              <a:pPr/>
              <a:t>‹#›</a:t>
            </a:fld>
            <a:endParaRPr lang="en-US"/>
          </a:p>
        </p:txBody>
      </p:sp>
      <p:pic>
        <p:nvPicPr>
          <p:cNvPr id="8" name="Picture 7" descr="Tmplt_5a.jpg"/>
          <p:cNvPicPr>
            <a:picLocks noChangeAspect="1"/>
          </p:cNvPicPr>
          <p:nvPr userDrawn="1"/>
        </p:nvPicPr>
        <p:blipFill>
          <a:blip r:embed="rId13"/>
          <a:stretch>
            <a:fillRect/>
          </a:stretch>
        </p:blipFill>
        <p:spPr>
          <a:xfrm>
            <a:off x="0" y="0"/>
            <a:ext cx="12192000" cy="6858000"/>
          </a:xfrm>
          <a:prstGeom prst="rect">
            <a:avLst/>
          </a:prstGeom>
        </p:spPr>
      </p:pic>
      <p:sp>
        <p:nvSpPr>
          <p:cNvPr id="9" name="TextBox 8"/>
          <p:cNvSpPr txBox="1"/>
          <p:nvPr userDrawn="1"/>
        </p:nvSpPr>
        <p:spPr>
          <a:xfrm>
            <a:off x="508000" y="6583680"/>
            <a:ext cx="3657600" cy="261610"/>
          </a:xfrm>
          <a:prstGeom prst="rect">
            <a:avLst/>
          </a:prstGeom>
          <a:noFill/>
        </p:spPr>
        <p:txBody>
          <a:bodyPr wrap="square" rtlCol="0">
            <a:spAutoFit/>
          </a:bodyPr>
          <a:lstStyle/>
          <a:p>
            <a:r>
              <a:rPr lang="en-US" sz="1100" b="0" i="0" kern="1000" spc="60" dirty="0">
                <a:solidFill>
                  <a:schemeClr val="bg1"/>
                </a:solidFill>
                <a:latin typeface="Arial"/>
                <a:cs typeface="Arial"/>
              </a:rPr>
              <a:t>The University</a:t>
            </a:r>
            <a:r>
              <a:rPr lang="en-US" sz="1100" b="0" i="0" kern="1000" spc="60" baseline="0" dirty="0">
                <a:solidFill>
                  <a:schemeClr val="bg1"/>
                </a:solidFill>
                <a:latin typeface="Arial"/>
                <a:cs typeface="Arial"/>
              </a:rPr>
              <a:t> of Texas at Dallas</a:t>
            </a:r>
            <a:endParaRPr lang="en-US" sz="1100" b="0" i="0" kern="1000" spc="60" dirty="0">
              <a:solidFill>
                <a:schemeClr val="bg1"/>
              </a:solidFill>
              <a:latin typeface="Arial"/>
              <a:cs typeface="Arial"/>
            </a:endParaRPr>
          </a:p>
        </p:txBody>
      </p:sp>
      <p:sp>
        <p:nvSpPr>
          <p:cNvPr id="10" name="TextBox 9"/>
          <p:cNvSpPr txBox="1"/>
          <p:nvPr userDrawn="1"/>
        </p:nvSpPr>
        <p:spPr>
          <a:xfrm>
            <a:off x="10261600" y="6583680"/>
            <a:ext cx="1828800" cy="261610"/>
          </a:xfrm>
          <a:prstGeom prst="rect">
            <a:avLst/>
          </a:prstGeom>
          <a:noFill/>
        </p:spPr>
        <p:txBody>
          <a:bodyPr wrap="square" rtlCol="0">
            <a:spAutoFit/>
          </a:bodyPr>
          <a:lstStyle/>
          <a:p>
            <a:r>
              <a:rPr lang="en-US" sz="1100" b="0" i="0" kern="1000" spc="60" dirty="0" err="1">
                <a:solidFill>
                  <a:schemeClr val="bg1"/>
                </a:solidFill>
                <a:latin typeface="Arial"/>
                <a:cs typeface="Arial"/>
              </a:rPr>
              <a:t>utdallas.edu</a:t>
            </a:r>
            <a:endParaRPr lang="en-US" sz="1100" b="0" i="0" kern="1000" spc="60" dirty="0">
              <a:solidFill>
                <a:schemeClr val="bg1"/>
              </a:solidFill>
              <a:latin typeface="Arial"/>
              <a:cs typeface="Aria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5.wmf"/><Relationship Id="rId4" Type="http://schemas.openxmlformats.org/officeDocument/2006/relationships/oleObject" Target="../embeddings/oleObject2.bin"/></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image" Target="../media/image17.wmf"/><Relationship Id="rId5" Type="http://schemas.openxmlformats.org/officeDocument/2006/relationships/oleObject" Target="../embeddings/oleObject4.bin"/><Relationship Id="rId4" Type="http://schemas.openxmlformats.org/officeDocument/2006/relationships/image" Target="../media/image16.wm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3.wmf"/><Relationship Id="rId5" Type="http://schemas.openxmlformats.org/officeDocument/2006/relationships/oleObject" Target="../embeddings/oleObject1.bin"/><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a:p>
        </p:txBody>
      </p:sp>
      <p:pic>
        <p:nvPicPr>
          <p:cNvPr id="8" name="Picture 7" descr="Tmplt5b.jpg"/>
          <p:cNvPicPr>
            <a:picLocks noChangeAspect="1"/>
          </p:cNvPicPr>
          <p:nvPr/>
        </p:nvPicPr>
        <p:blipFill>
          <a:blip r:embed="rId3"/>
          <a:stretch>
            <a:fillRect/>
          </a:stretch>
        </p:blipFill>
        <p:spPr>
          <a:xfrm>
            <a:off x="10160" y="0"/>
            <a:ext cx="12181840" cy="6868715"/>
          </a:xfrm>
          <a:prstGeom prst="rect">
            <a:avLst/>
          </a:prstGeom>
        </p:spPr>
      </p:pic>
      <p:sp>
        <p:nvSpPr>
          <p:cNvPr id="9" name="Content Placeholder 2"/>
          <p:cNvSpPr txBox="1">
            <a:spLocks/>
          </p:cNvSpPr>
          <p:nvPr/>
        </p:nvSpPr>
        <p:spPr>
          <a:xfrm>
            <a:off x="1981200" y="2667001"/>
            <a:ext cx="8229600" cy="3459163"/>
          </a:xfrm>
          <a:prstGeom prst="rect">
            <a:avLst/>
          </a:prstGeom>
        </p:spPr>
        <p:txBody>
          <a:bodyPr vert="horz" lIns="91440" tIns="45720" rIns="91440" bIns="45720" rtlCol="0">
            <a:normAutofit/>
            <a:scene3d>
              <a:camera prst="orthographicFront"/>
              <a:lightRig rig="threePt" dir="t"/>
            </a:scene3d>
          </a:bodyPr>
          <a:lstStyle/>
          <a:p>
            <a:pPr marL="342900" indent="-342900" algn="ctr">
              <a:spcBef>
                <a:spcPct val="20000"/>
              </a:spcBef>
              <a:defRPr/>
            </a:pPr>
            <a:endParaRPr lang="en-US" sz="4000" dirty="0">
              <a:solidFill>
                <a:schemeClr val="bg1"/>
              </a:solidFill>
              <a:effectLst>
                <a:outerShdw blurRad="60007" dist="310007" dir="7680000" sy="30000" kx="1300200" algn="ctr">
                  <a:srgbClr val="000000">
                    <a:alpha val="32000"/>
                  </a:srgbClr>
                </a:outerShdw>
                <a:reflection stA="0" endPos="0" dir="5400000" sy="-100000" algn="bl" rotWithShape="0"/>
              </a:effectLst>
              <a:latin typeface="Arial Black"/>
              <a:cs typeface="Arial Black"/>
            </a:endParaRPr>
          </a:p>
        </p:txBody>
      </p:sp>
      <p:sp>
        <p:nvSpPr>
          <p:cNvPr id="10" name="TextBox 9"/>
          <p:cNvSpPr txBox="1"/>
          <p:nvPr/>
        </p:nvSpPr>
        <p:spPr>
          <a:xfrm>
            <a:off x="1905000" y="6583680"/>
            <a:ext cx="2743200" cy="261610"/>
          </a:xfrm>
          <a:prstGeom prst="rect">
            <a:avLst/>
          </a:prstGeom>
          <a:noFill/>
        </p:spPr>
        <p:txBody>
          <a:bodyPr wrap="square" rtlCol="0">
            <a:spAutoFit/>
          </a:bodyPr>
          <a:lstStyle/>
          <a:p>
            <a:r>
              <a:rPr lang="en-US" sz="1100" kern="1000" spc="60" dirty="0">
                <a:solidFill>
                  <a:schemeClr val="bg1"/>
                </a:solidFill>
                <a:latin typeface="Arial"/>
                <a:cs typeface="Arial"/>
              </a:rPr>
              <a:t>The University of Texas at Dallas</a:t>
            </a:r>
          </a:p>
        </p:txBody>
      </p:sp>
      <p:sp>
        <p:nvSpPr>
          <p:cNvPr id="11" name="TextBox 10"/>
          <p:cNvSpPr txBox="1"/>
          <p:nvPr/>
        </p:nvSpPr>
        <p:spPr>
          <a:xfrm>
            <a:off x="9220200" y="6583680"/>
            <a:ext cx="1371600" cy="261610"/>
          </a:xfrm>
          <a:prstGeom prst="rect">
            <a:avLst/>
          </a:prstGeom>
          <a:noFill/>
        </p:spPr>
        <p:txBody>
          <a:bodyPr wrap="square" rtlCol="0">
            <a:spAutoFit/>
          </a:bodyPr>
          <a:lstStyle/>
          <a:p>
            <a:r>
              <a:rPr lang="en-US" sz="1100" kern="1000" spc="60" dirty="0" err="1">
                <a:solidFill>
                  <a:schemeClr val="bg1"/>
                </a:solidFill>
                <a:latin typeface="Arial"/>
                <a:cs typeface="Arial"/>
              </a:rPr>
              <a:t>utdallas.edu</a:t>
            </a:r>
            <a:endParaRPr lang="en-US" sz="1100" kern="1000" spc="60" dirty="0">
              <a:solidFill>
                <a:schemeClr val="bg1"/>
              </a:solidFill>
              <a:latin typeface="Arial"/>
              <a:cs typeface="Arial"/>
            </a:endParaRPr>
          </a:p>
        </p:txBody>
      </p:sp>
      <p:sp>
        <p:nvSpPr>
          <p:cNvPr id="4" name="TextBox 3"/>
          <p:cNvSpPr txBox="1"/>
          <p:nvPr/>
        </p:nvSpPr>
        <p:spPr>
          <a:xfrm>
            <a:off x="1600200" y="1257674"/>
            <a:ext cx="8305800" cy="1569660"/>
          </a:xfrm>
          <a:prstGeom prst="rect">
            <a:avLst/>
          </a:prstGeom>
          <a:noFill/>
        </p:spPr>
        <p:txBody>
          <a:bodyPr wrap="square" rtlCol="0">
            <a:spAutoFit/>
          </a:bodyPr>
          <a:lstStyle/>
          <a:p>
            <a:pPr algn="ctr"/>
            <a:r>
              <a:rPr lang="en-US" sz="4800" b="1" dirty="0">
                <a:solidFill>
                  <a:srgbClr val="002060"/>
                </a:solidFill>
                <a:latin typeface="Algerian" panose="04020705040A02060702" pitchFamily="82" charset="0"/>
              </a:rPr>
              <a:t>IAS Analytics Challenge </a:t>
            </a:r>
          </a:p>
          <a:p>
            <a:pPr algn="ctr"/>
            <a:r>
              <a:rPr lang="en-US" sz="4800" b="1" dirty="0">
                <a:solidFill>
                  <a:srgbClr val="002060"/>
                </a:solidFill>
                <a:latin typeface="Algerian" panose="04020705040A02060702" pitchFamily="82" charset="0"/>
              </a:rPr>
              <a:t>Round 1</a:t>
            </a:r>
          </a:p>
        </p:txBody>
      </p:sp>
      <p:sp>
        <p:nvSpPr>
          <p:cNvPr id="12" name="TextBox 11"/>
          <p:cNvSpPr txBox="1"/>
          <p:nvPr/>
        </p:nvSpPr>
        <p:spPr>
          <a:xfrm>
            <a:off x="2247900" y="2775288"/>
            <a:ext cx="7010400" cy="523220"/>
          </a:xfrm>
          <a:prstGeom prst="rect">
            <a:avLst/>
          </a:prstGeom>
          <a:noFill/>
        </p:spPr>
        <p:txBody>
          <a:bodyPr wrap="square" rtlCol="0">
            <a:spAutoFit/>
          </a:bodyPr>
          <a:lstStyle/>
          <a:p>
            <a:pPr algn="ctr"/>
            <a:r>
              <a:rPr lang="en-US" sz="2800" b="1" dirty="0">
                <a:solidFill>
                  <a:schemeClr val="bg1"/>
                </a:solidFill>
                <a:latin typeface="Bodoni MT Black" panose="02070A03080606020203" pitchFamily="18" charset="0"/>
              </a:rPr>
              <a:t>Employment Database</a:t>
            </a:r>
          </a:p>
        </p:txBody>
      </p:sp>
      <p:sp>
        <p:nvSpPr>
          <p:cNvPr id="5" name="TextBox 4"/>
          <p:cNvSpPr txBox="1"/>
          <p:nvPr/>
        </p:nvSpPr>
        <p:spPr>
          <a:xfrm>
            <a:off x="457200" y="4323597"/>
            <a:ext cx="5943600" cy="1754326"/>
          </a:xfrm>
          <a:prstGeom prst="rect">
            <a:avLst/>
          </a:prstGeom>
          <a:noFill/>
        </p:spPr>
        <p:txBody>
          <a:bodyPr wrap="square" rtlCol="0">
            <a:spAutoFit/>
          </a:bodyPr>
          <a:lstStyle/>
          <a:p>
            <a:r>
              <a:rPr lang="en-US" b="1" u="sng" dirty="0">
                <a:solidFill>
                  <a:schemeClr val="bg2">
                    <a:lumMod val="90000"/>
                  </a:schemeClr>
                </a:solidFill>
              </a:rPr>
              <a:t>Team member:</a:t>
            </a:r>
          </a:p>
          <a:p>
            <a:endParaRPr lang="en-US" dirty="0">
              <a:solidFill>
                <a:schemeClr val="bg2">
                  <a:lumMod val="90000"/>
                </a:schemeClr>
              </a:solidFill>
            </a:endParaRPr>
          </a:p>
          <a:p>
            <a:r>
              <a:rPr lang="en-US" dirty="0" err="1">
                <a:solidFill>
                  <a:schemeClr val="bg2">
                    <a:lumMod val="90000"/>
                  </a:schemeClr>
                </a:solidFill>
              </a:rPr>
              <a:t>Sachin</a:t>
            </a:r>
            <a:r>
              <a:rPr lang="en-US" dirty="0">
                <a:solidFill>
                  <a:schemeClr val="bg2">
                    <a:lumMod val="90000"/>
                  </a:schemeClr>
                </a:solidFill>
              </a:rPr>
              <a:t> </a:t>
            </a:r>
            <a:r>
              <a:rPr lang="en-US" dirty="0" err="1">
                <a:solidFill>
                  <a:schemeClr val="bg2">
                    <a:lumMod val="90000"/>
                  </a:schemeClr>
                </a:solidFill>
              </a:rPr>
              <a:t>Rangegowda</a:t>
            </a:r>
            <a:endParaRPr lang="en-US" dirty="0">
              <a:solidFill>
                <a:schemeClr val="bg2">
                  <a:lumMod val="90000"/>
                </a:schemeClr>
              </a:solidFill>
            </a:endParaRPr>
          </a:p>
          <a:p>
            <a:r>
              <a:rPr lang="en-US" dirty="0">
                <a:solidFill>
                  <a:schemeClr val="bg2">
                    <a:lumMod val="90000"/>
                  </a:schemeClr>
                </a:solidFill>
              </a:rPr>
              <a:t>Rohit Choudhary</a:t>
            </a:r>
          </a:p>
          <a:p>
            <a:r>
              <a:rPr lang="en-US" dirty="0">
                <a:solidFill>
                  <a:schemeClr val="bg2">
                    <a:lumMod val="90000"/>
                  </a:schemeClr>
                </a:solidFill>
              </a:rPr>
              <a:t>Madhuri Kashyap</a:t>
            </a:r>
          </a:p>
          <a:p>
            <a:r>
              <a:rPr lang="en-US" dirty="0">
                <a:solidFill>
                  <a:schemeClr val="bg2">
                    <a:lumMod val="90000"/>
                  </a:schemeClr>
                </a:solidFill>
              </a:rPr>
              <a:t>Raviteja </a:t>
            </a:r>
            <a:r>
              <a:rPr lang="en-US" dirty="0" err="1">
                <a:solidFill>
                  <a:schemeClr val="bg2">
                    <a:lumMod val="90000"/>
                  </a:schemeClr>
                </a:solidFill>
              </a:rPr>
              <a:t>Kondubhatla</a:t>
            </a:r>
            <a:endParaRPr lang="en-US" dirty="0">
              <a:solidFill>
                <a:schemeClr val="bg2">
                  <a:lumMod val="9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260866"/>
            <a:ext cx="11430000" cy="369332"/>
          </a:xfrm>
          <a:prstGeom prst="rect">
            <a:avLst/>
          </a:prstGeom>
          <a:noFill/>
        </p:spPr>
        <p:txBody>
          <a:bodyPr wrap="square" rtlCol="0">
            <a:spAutoFit/>
          </a:bodyPr>
          <a:lstStyle/>
          <a:p>
            <a:r>
              <a:rPr lang="en-US" b="1" u="sng" dirty="0">
                <a:solidFill>
                  <a:schemeClr val="bg1"/>
                </a:solidFill>
              </a:rPr>
              <a:t>Question 8:</a:t>
            </a:r>
            <a:r>
              <a:rPr lang="en-US" dirty="0">
                <a:solidFill>
                  <a:schemeClr val="bg1"/>
                </a:solidFill>
              </a:rPr>
              <a:t>  Prediction Time!</a:t>
            </a:r>
            <a:endParaRPr lang="en-US" sz="1600" dirty="0">
              <a:solidFill>
                <a:schemeClr val="bg1"/>
              </a:solidFill>
            </a:endParaRPr>
          </a:p>
        </p:txBody>
      </p:sp>
      <p:sp>
        <p:nvSpPr>
          <p:cNvPr id="2" name="Rectangle 1">
            <a:extLst>
              <a:ext uri="{FF2B5EF4-FFF2-40B4-BE49-F238E27FC236}">
                <a16:creationId xmlns:a16="http://schemas.microsoft.com/office/drawing/2014/main" id="{2B1CF5B9-F05A-447F-B1CB-20EEC75C7614}"/>
              </a:ext>
            </a:extLst>
          </p:cNvPr>
          <p:cNvSpPr/>
          <p:nvPr/>
        </p:nvSpPr>
        <p:spPr>
          <a:xfrm>
            <a:off x="533400" y="914400"/>
            <a:ext cx="8763000" cy="2308324"/>
          </a:xfrm>
          <a:prstGeom prst="rect">
            <a:avLst/>
          </a:prstGeom>
        </p:spPr>
        <p:txBody>
          <a:bodyPr wrap="square">
            <a:spAutoFit/>
          </a:bodyPr>
          <a:lstStyle/>
          <a:p>
            <a:r>
              <a:rPr lang="en-US" b="1" u="sng" dirty="0">
                <a:solidFill>
                  <a:schemeClr val="bg1"/>
                </a:solidFill>
              </a:rPr>
              <a:t>Analysis:</a:t>
            </a:r>
          </a:p>
          <a:p>
            <a:r>
              <a:rPr lang="en-US" dirty="0">
                <a:solidFill>
                  <a:schemeClr val="bg1"/>
                </a:solidFill>
              </a:rPr>
              <a:t>Multinomial Logistic Regression is used in the training Dataset to determine the impact of  various variables  on the Employment status.</a:t>
            </a:r>
          </a:p>
          <a:p>
            <a:endParaRPr lang="en-US" dirty="0">
              <a:solidFill>
                <a:schemeClr val="bg1"/>
              </a:solidFill>
            </a:endParaRPr>
          </a:p>
          <a:p>
            <a:r>
              <a:rPr lang="en-US" dirty="0">
                <a:solidFill>
                  <a:schemeClr val="bg1"/>
                </a:solidFill>
              </a:rPr>
              <a:t>Most of the variables are used to determine the Employment status</a:t>
            </a:r>
          </a:p>
          <a:p>
            <a:endParaRPr lang="en-US" dirty="0">
              <a:solidFill>
                <a:schemeClr val="bg1"/>
              </a:solidFill>
            </a:endParaRPr>
          </a:p>
          <a:p>
            <a:endParaRPr lang="en-US" dirty="0">
              <a:solidFill>
                <a:schemeClr val="bg1"/>
              </a:solidFill>
            </a:endParaRPr>
          </a:p>
          <a:p>
            <a:r>
              <a:rPr lang="en-US" dirty="0">
                <a:solidFill>
                  <a:schemeClr val="bg1"/>
                </a:solidFill>
              </a:rPr>
              <a:t>Excel contains predicted value of Employment status for the testing dataset</a:t>
            </a:r>
          </a:p>
        </p:txBody>
      </p:sp>
      <p:graphicFrame>
        <p:nvGraphicFramePr>
          <p:cNvPr id="6" name="Object 5">
            <a:extLst>
              <a:ext uri="{FF2B5EF4-FFF2-40B4-BE49-F238E27FC236}">
                <a16:creationId xmlns:a16="http://schemas.microsoft.com/office/drawing/2014/main" id="{EAA6098E-E56F-41AA-903F-51CD0D3943C6}"/>
              </a:ext>
            </a:extLst>
          </p:cNvPr>
          <p:cNvGraphicFramePr>
            <a:graphicFrameLocks noChangeAspect="1"/>
          </p:cNvGraphicFramePr>
          <p:nvPr>
            <p:extLst>
              <p:ext uri="{D42A27DB-BD31-4B8C-83A1-F6EECF244321}">
                <p14:modId xmlns:p14="http://schemas.microsoft.com/office/powerpoint/2010/main" val="1465905215"/>
              </p:ext>
            </p:extLst>
          </p:nvPr>
        </p:nvGraphicFramePr>
        <p:xfrm>
          <a:off x="3505200" y="3542437"/>
          <a:ext cx="1600200" cy="1200835"/>
        </p:xfrm>
        <a:graphic>
          <a:graphicData uri="http://schemas.openxmlformats.org/presentationml/2006/ole">
            <mc:AlternateContent xmlns:mc="http://schemas.openxmlformats.org/markup-compatibility/2006">
              <mc:Choice xmlns:v="urn:schemas-microsoft-com:vml" Requires="v">
                <p:oleObj spid="_x0000_s4109" name="Worksheet" showAsIcon="1" r:id="rId4" imgW="914400" imgH="771480" progId="Excel.Sheet.12">
                  <p:embed/>
                </p:oleObj>
              </mc:Choice>
              <mc:Fallback>
                <p:oleObj name="Worksheet" showAsIcon="1" r:id="rId4" imgW="914400" imgH="771480" progId="Excel.Sheet.12">
                  <p:embed/>
                  <p:pic>
                    <p:nvPicPr>
                      <p:cNvPr id="0" name=""/>
                      <p:cNvPicPr/>
                      <p:nvPr/>
                    </p:nvPicPr>
                    <p:blipFill>
                      <a:blip r:embed="rId5"/>
                      <a:stretch>
                        <a:fillRect/>
                      </a:stretch>
                    </p:blipFill>
                    <p:spPr>
                      <a:xfrm>
                        <a:off x="3505200" y="3542437"/>
                        <a:ext cx="1600200" cy="1200835"/>
                      </a:xfrm>
                      <a:prstGeom prst="rect">
                        <a:avLst/>
                      </a:prstGeom>
                    </p:spPr>
                  </p:pic>
                </p:oleObj>
              </mc:Fallback>
            </mc:AlternateContent>
          </a:graphicData>
        </a:graphic>
      </p:graphicFrame>
    </p:spTree>
    <p:extLst>
      <p:ext uri="{BB962C8B-B14F-4D97-AF65-F5344CB8AC3E}">
        <p14:creationId xmlns:p14="http://schemas.microsoft.com/office/powerpoint/2010/main" val="3896631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4AFB2-A9DD-40DE-A3E3-2420EEA75DA5}"/>
              </a:ext>
            </a:extLst>
          </p:cNvPr>
          <p:cNvSpPr>
            <a:spLocks noGrp="1"/>
          </p:cNvSpPr>
          <p:nvPr>
            <p:ph type="title"/>
          </p:nvPr>
        </p:nvSpPr>
        <p:spPr/>
        <p:txBody>
          <a:bodyPr>
            <a:normAutofit/>
          </a:bodyPr>
          <a:lstStyle/>
          <a:p>
            <a:r>
              <a:rPr lang="en-US" sz="1800" dirty="0">
                <a:solidFill>
                  <a:schemeClr val="bg1"/>
                </a:solidFill>
              </a:rPr>
              <a:t>Appendix (Additional Analysis)</a:t>
            </a:r>
          </a:p>
        </p:txBody>
      </p:sp>
      <p:sp>
        <p:nvSpPr>
          <p:cNvPr id="4" name="Slide Number Placeholder 3">
            <a:extLst>
              <a:ext uri="{FF2B5EF4-FFF2-40B4-BE49-F238E27FC236}">
                <a16:creationId xmlns:a16="http://schemas.microsoft.com/office/drawing/2014/main" id="{0F6A04BA-988A-4F94-990C-B855CB3FA406}"/>
              </a:ext>
            </a:extLst>
          </p:cNvPr>
          <p:cNvSpPr>
            <a:spLocks noGrp="1"/>
          </p:cNvSpPr>
          <p:nvPr>
            <p:ph type="sldNum" sz="quarter" idx="12"/>
          </p:nvPr>
        </p:nvSpPr>
        <p:spPr/>
        <p:txBody>
          <a:bodyPr/>
          <a:lstStyle/>
          <a:p>
            <a:fld id="{64407080-C244-3343-9595-11450905573F}" type="slidenum">
              <a:rPr lang="en-US" smtClean="0"/>
              <a:pPr/>
              <a:t>11</a:t>
            </a:fld>
            <a:endParaRPr lang="en-US" dirty="0"/>
          </a:p>
        </p:txBody>
      </p:sp>
      <p:graphicFrame>
        <p:nvGraphicFramePr>
          <p:cNvPr id="8" name="Object 7">
            <a:extLst>
              <a:ext uri="{FF2B5EF4-FFF2-40B4-BE49-F238E27FC236}">
                <a16:creationId xmlns:a16="http://schemas.microsoft.com/office/drawing/2014/main" id="{774C35D3-8A94-4970-B9AD-B48ACD061497}"/>
              </a:ext>
            </a:extLst>
          </p:cNvPr>
          <p:cNvGraphicFramePr>
            <a:graphicFrameLocks noChangeAspect="1"/>
          </p:cNvGraphicFramePr>
          <p:nvPr>
            <p:extLst>
              <p:ext uri="{D42A27DB-BD31-4B8C-83A1-F6EECF244321}">
                <p14:modId xmlns:p14="http://schemas.microsoft.com/office/powerpoint/2010/main" val="1002912275"/>
              </p:ext>
            </p:extLst>
          </p:nvPr>
        </p:nvGraphicFramePr>
        <p:xfrm>
          <a:off x="2209800" y="1910682"/>
          <a:ext cx="2667000" cy="2250282"/>
        </p:xfrm>
        <a:graphic>
          <a:graphicData uri="http://schemas.openxmlformats.org/presentationml/2006/ole">
            <mc:AlternateContent xmlns:mc="http://schemas.openxmlformats.org/markup-compatibility/2006">
              <mc:Choice xmlns:v="urn:schemas-microsoft-com:vml" Requires="v">
                <p:oleObj spid="_x0000_s3110" name="Worksheet" showAsIcon="1" r:id="rId3" imgW="914400" imgH="771480" progId="Excel.Sheet.12">
                  <p:embed/>
                </p:oleObj>
              </mc:Choice>
              <mc:Fallback>
                <p:oleObj name="Worksheet" showAsIcon="1" r:id="rId3" imgW="914400" imgH="771480" progId="Excel.Sheet.12">
                  <p:embed/>
                  <p:pic>
                    <p:nvPicPr>
                      <p:cNvPr id="0" name=""/>
                      <p:cNvPicPr/>
                      <p:nvPr/>
                    </p:nvPicPr>
                    <p:blipFill>
                      <a:blip r:embed="rId4"/>
                      <a:stretch>
                        <a:fillRect/>
                      </a:stretch>
                    </p:blipFill>
                    <p:spPr>
                      <a:xfrm>
                        <a:off x="2209800" y="1910682"/>
                        <a:ext cx="2667000" cy="2250282"/>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E5F5E023-0827-4DC9-B94F-CD459BF61109}"/>
              </a:ext>
            </a:extLst>
          </p:cNvPr>
          <p:cNvGraphicFramePr>
            <a:graphicFrameLocks noChangeAspect="1"/>
          </p:cNvGraphicFramePr>
          <p:nvPr>
            <p:extLst>
              <p:ext uri="{D42A27DB-BD31-4B8C-83A1-F6EECF244321}">
                <p14:modId xmlns:p14="http://schemas.microsoft.com/office/powerpoint/2010/main" val="3321589577"/>
              </p:ext>
            </p:extLst>
          </p:nvPr>
        </p:nvGraphicFramePr>
        <p:xfrm>
          <a:off x="7124700" y="1842503"/>
          <a:ext cx="2362200" cy="1993106"/>
        </p:xfrm>
        <a:graphic>
          <a:graphicData uri="http://schemas.openxmlformats.org/presentationml/2006/ole">
            <mc:AlternateContent xmlns:mc="http://schemas.openxmlformats.org/markup-compatibility/2006">
              <mc:Choice xmlns:v="urn:schemas-microsoft-com:vml" Requires="v">
                <p:oleObj spid="_x0000_s3111" name="Worksheet" showAsIcon="1" r:id="rId5" imgW="914400" imgH="771480" progId="Excel.Sheet.12">
                  <p:embed/>
                </p:oleObj>
              </mc:Choice>
              <mc:Fallback>
                <p:oleObj name="Worksheet" showAsIcon="1" r:id="rId5" imgW="914400" imgH="771480" progId="Excel.Sheet.12">
                  <p:embed/>
                  <p:pic>
                    <p:nvPicPr>
                      <p:cNvPr id="0" name=""/>
                      <p:cNvPicPr/>
                      <p:nvPr/>
                    </p:nvPicPr>
                    <p:blipFill>
                      <a:blip r:embed="rId6"/>
                      <a:stretch>
                        <a:fillRect/>
                      </a:stretch>
                    </p:blipFill>
                    <p:spPr>
                      <a:xfrm>
                        <a:off x="7124700" y="1842503"/>
                        <a:ext cx="2362200" cy="1993106"/>
                      </a:xfrm>
                      <a:prstGeom prst="rect">
                        <a:avLst/>
                      </a:prstGeom>
                    </p:spPr>
                  </p:pic>
                </p:oleObj>
              </mc:Fallback>
            </mc:AlternateContent>
          </a:graphicData>
        </a:graphic>
      </p:graphicFrame>
    </p:spTree>
    <p:extLst>
      <p:ext uri="{BB962C8B-B14F-4D97-AF65-F5344CB8AC3E}">
        <p14:creationId xmlns:p14="http://schemas.microsoft.com/office/powerpoint/2010/main" val="3659268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260866"/>
            <a:ext cx="8382000" cy="369332"/>
          </a:xfrm>
          <a:prstGeom prst="rect">
            <a:avLst/>
          </a:prstGeom>
          <a:noFill/>
        </p:spPr>
        <p:txBody>
          <a:bodyPr wrap="square" rtlCol="0">
            <a:spAutoFit/>
          </a:bodyPr>
          <a:lstStyle/>
          <a:p>
            <a:pPr algn="ctr"/>
            <a:r>
              <a:rPr lang="en-US" b="1" u="sng" dirty="0">
                <a:solidFill>
                  <a:schemeClr val="bg1"/>
                </a:solidFill>
              </a:rPr>
              <a:t>Question 1</a:t>
            </a:r>
            <a:r>
              <a:rPr lang="en-US" b="1" dirty="0">
                <a:solidFill>
                  <a:schemeClr val="bg1"/>
                </a:solidFill>
              </a:rPr>
              <a:t>:  Sleep, Socialize, TV, Repeat!</a:t>
            </a:r>
            <a:endParaRPr lang="en-US" dirty="0">
              <a:solidFill>
                <a:schemeClr val="bg1"/>
              </a:solidFill>
            </a:endParaRPr>
          </a:p>
        </p:txBody>
      </p:sp>
      <p:sp>
        <p:nvSpPr>
          <p:cNvPr id="6" name="TextBox 5"/>
          <p:cNvSpPr txBox="1"/>
          <p:nvPr/>
        </p:nvSpPr>
        <p:spPr>
          <a:xfrm>
            <a:off x="9906000" y="1029170"/>
            <a:ext cx="2133600" cy="2031325"/>
          </a:xfrm>
          <a:prstGeom prst="rect">
            <a:avLst/>
          </a:prstGeom>
          <a:noFill/>
        </p:spPr>
        <p:txBody>
          <a:bodyPr wrap="square" rtlCol="0">
            <a:spAutoFit/>
          </a:bodyPr>
          <a:lstStyle/>
          <a:p>
            <a:r>
              <a:rPr lang="en-US" i="1" u="sng" dirty="0">
                <a:solidFill>
                  <a:schemeClr val="bg1"/>
                </a:solidFill>
              </a:rPr>
              <a:t>Activities: </a:t>
            </a:r>
          </a:p>
          <a:p>
            <a:pPr marL="342900" indent="-342900">
              <a:buAutoNum type="arabicPeriod"/>
            </a:pPr>
            <a:r>
              <a:rPr lang="en-US" dirty="0">
                <a:solidFill>
                  <a:schemeClr val="bg1"/>
                </a:solidFill>
              </a:rPr>
              <a:t>Sleeping</a:t>
            </a:r>
          </a:p>
          <a:p>
            <a:pPr marL="342900" indent="-342900">
              <a:buAutoNum type="arabicPeriod"/>
            </a:pPr>
            <a:r>
              <a:rPr lang="en-US" dirty="0">
                <a:solidFill>
                  <a:schemeClr val="bg1"/>
                </a:solidFill>
              </a:rPr>
              <a:t>Socializing</a:t>
            </a:r>
          </a:p>
          <a:p>
            <a:pPr marL="342900" indent="-342900">
              <a:buAutoNum type="arabicPeriod"/>
            </a:pPr>
            <a:r>
              <a:rPr lang="en-US" dirty="0">
                <a:solidFill>
                  <a:schemeClr val="bg1"/>
                </a:solidFill>
              </a:rPr>
              <a:t>Television</a:t>
            </a:r>
          </a:p>
          <a:p>
            <a:pPr marL="342900" indent="-342900">
              <a:buAutoNum type="arabicPeriod"/>
            </a:pPr>
            <a:r>
              <a:rPr lang="en-US" dirty="0">
                <a:solidFill>
                  <a:schemeClr val="bg1"/>
                </a:solidFill>
              </a:rPr>
              <a:t>Others</a:t>
            </a:r>
          </a:p>
          <a:p>
            <a:pPr marL="342900" indent="-342900">
              <a:buAutoNum type="arabicPeriod"/>
            </a:pPr>
            <a:endParaRPr lang="en-US" dirty="0">
              <a:solidFill>
                <a:schemeClr val="bg1"/>
              </a:solidFill>
            </a:endParaRPr>
          </a:p>
          <a:p>
            <a:r>
              <a:rPr lang="en-US" dirty="0">
                <a:solidFill>
                  <a:schemeClr val="bg1"/>
                </a:solidFill>
              </a:rPr>
              <a:t>Software: Python</a:t>
            </a:r>
          </a:p>
        </p:txBody>
      </p:sp>
      <p:sp>
        <p:nvSpPr>
          <p:cNvPr id="8" name="AutoShape 6" descr="data:image/png;base64,iVBORw0KGgoAAAANSUhEUgAAAbcAAAD3CAYAAACeuBozAAAABHNCSVQICAgIfAhkiAAAAAlwSFlz%0AAAALEgAACxIB0t1+/AAAIABJREFUeJzt3XecXGX5/vHPbgiESEcwhF70oiiiSG8hgBBFAiIIIhjB%0AIEqzIPIl4ScqUUDgC6gQQDDSjKELQgCJgdAMfjFKSW5CL5oQamhJSPn98TyTDMPs7kx2dmdncr19%0A7YvdM2fOec7uy7nznHJfLQsWLMDMzKyZtNZ7AGZmZrXm4mZmZk3Hxc3MzJqOi5uZmTUdFzczM2s6%0AS9V7ANZ5m6+7i295NbOK/Pu5u1s6u41qPnNqsb/F4ZmbmZk1Hc/czMysKi0tdZmMVcXFzczMqtLS%0A0vNP+rm4mZlZVVrxzK0hSToJ2B3oDcwHTgDOBo6KiCk12P71EfHlzm7HzKwefFqyAUnaFNgH2CEi%0AFkjaAvgD8Hqt9uHCZmaNrNWnJRvSm8A6wOGSxkbEJElbA7cDSFoRuBRYNa9/XEQ8IukA4AfAPODe%0AiDhJ0qnAxsDqwMrAsRFxr6RpEdFP0nhgEvBJYAXggIh4TtIpwH7ADKAvcEpEjO+Ogzcz60gjzNx6%0AfvntZhHxEnnmBjwgaQqwd9EqJwN3RcSuwJHAhZJWAX4K7BYROwJrStojr/9uRAwEvg78tswuJ0bE%0A7sCdwMGSPg0MArYC9gXWqPlBmpk1Oc/cSkjaCJgZEYfnnz8H3Ab8N6/yKWCgpK/mn1cBNgJWA26V%0ABLA8sGF+fRxARDwmqV+ZXf4z//cFoB+wCangzQPek/SPGh6emVmn9WrpVe8hdMjF7cM2B46UtE9E%0AzAGeAN4gnW4EmAJcGRFXS1od+BbwDKk47RER70saQjrduC+wJXClpE8CL5XZX+mT/o8Bx0pqJd3Q%0A8pmaHp2ZWSfV8rSkpIeBmfnHZ4ARwCjSZ+OjwNERMV/SUODbwFzgtIi4pb3t+rRkiYi4HpgAPCTp%0APtK1th+RrsVB+sUfmK+XjQUejYgZwDnA3ZL+Tjqt+ERe/zOS7gJ+BwytYP+PALcCDwI3AO/nLzOz%0AHqG1paXir/ZI6gO0RMSA/PVN0mfp8IjYCWgBBuezXseRLhftCfxS0jLtbdsztzIiYgSpiBW7sej7%0Afcu850rgyuJl+RTl6IgYWbJuv/zfAUXLRub3rA68HhFb5z/eY6RZoZlZs/k00FfSHaR6dDLpbNfd%0A+fXbgM+TzpzdFxGzgdmSniSdZXuorQ27uPU8rwBbSXqINC3/XUQ8X+cxmZkt1FK7k37vAmeRzmx9%0AnFTMWiKicLnmLWBF0t3kbxa9r7C8TS5uXSgiTl2M98wHvln70ZiZ1Uav1poVtyeAJ3Mxe0LSq6SZ%0AW8HypHseZubvS5e3ydfczMysKi1V/K8Dh5O6PyGpP2mGdoekAfn1QaR7ICYCO0nqk5813oR0s0mb%0APHNrAveNv6jeQzAzWxyXAqMk3Uu6DHM46dLMJZKWBiYD10bEPEnnkwpdKzAsIma1t+GWBQucc9no%0A3npmiv+IZlaR5dffuNP38e+26f4Vf+bc9fh1dWln4pmbmZlVpRHab7m4mZlZVTp6fq0ncHEzM7Oq%0AVHCjSN0t8cVN0gbAmcBapGcu3gNOjIjHunCfJwHjImJiV+3DzKyrOPKmh5PUF/gzMDQiHsjLtiZ1%0A7x/QVfuNiNO7attmZl3N19x6vi+RZlAPFBZExERJu0oaRcpsWxX4IjAc2DGvdnVEnCdpPeAy0u9x%0AASnb7V+5Ncz9wCeAu0hP0m+dNh+H5m2PJqUAfIGU2bYhcEZEjCoqsG8BLwOzImJIl/0WzMyq0AjX%0A3Hr+3LJrrQ88WfhB0k25IfIU0mnKcRGxPalZ5/rAtqQC9zVJnyK1jTkvInYGjic9swGwHqkY7kRq%0A9nkBsA2wo6SVSsawYkTsTcqQOykvGwkMyTlwT9XygM3MOquGD3F3mSW9uL1AKloARMTg3Mz4deBF%0AIPJLmwATImJBRLxP6ti/aV5+T37vJGDtvP6rEfF8XvediHg8t5d5E+hTMoZJRWMpvNa/6JrfhJoc%0AqZlZjbS0tFT8VS9LenG7Cdhd0raFBTmsdC1gXWB+XjyZfEpSUm9ge2BqXr5TXr4FMC2vX81D1eXW%0AfUHSpvn7bcu8bmZWN7WKvOlKS/Q1t4h4W9KXgNMlrUH6fcwDvk+6zlZY7xZJAyQ9ACwNjImIhyWd%0AQGoTcwIpWPSIGg3tu8Blkt4G5lA+5NTMrC4a4VEAt9/qgSQdTSqgMySdBsyJiJ+1tb7bb5lZpWrR%0Afmv/zw6p+DPnuodHuf2WLTSd1Bn7bdJ1um/UeTxmZg3Fxa0HiohrgWvrPQ4zs3L8nJuZmTWdXu5Q%0AYmZmzcYPcZuZmdWBZ25mZlYVX3MzM7Om0winJV3czMysKo3wEPcScc0tdxcZXbLsdElD6jSkdkla%0AT9KD9R6HmVk5br9lZmZNx9fcGoCks/lwTtsoYHREjJW0F3BQRAyR9HtgI2BZUtTNFZJ2AUaQelI+%0ABXyblBowiJQu8CowIPeifBjYDjgGOAiYC9wTET+WdCqpIfNy5B6VknoBo4DHHHBqZj2Fr7n1LANz%0AVlvBBsCZLMppWwq4V9K4cm+WtDywc153AfB5SS3AJcCOEfGypJ8DQ0hpA3uSYnOeISUPzAKeIAWY%0AHkgqZHOB6yTtnXczOSKOzyGoSwFXkYrfBTX5DZiZ1UAjXHNbkorbuIg4qPCDpNNJM7AJOWvt/Xyd%0Aa9OS97UARMRbkr4HXAysAFwJrAasAYyRRN7enaSU7WHA8/m/x5Gub14HbAw8mLPekDQB2Czvq5Af%0AB/BpYCZpJmdm1mM0wsxtibihpB3vUT6nbRapaAF8Nr++BrBlROxHisM5E3iDNDsrhJyOIBXRR0kz%0Aw62BW0kFanD+fgqwjaSl8sxvZ9KMDhblxwH8X97PoZI2r/mRm5ktJoeV9nxvA8/knLYHgWsj4mHg%0Ad8D3Jf0VWDOvOw3oJ+l+0uzsrIiYAxwP/CUv/y7waF5/PDAjIuYDdwMvR8Q7EfEIMAa4D5gIPAvc%0AWG5wEfEe8B3gcknL1PTIzcwWUyPcLek8tybgPDczq1Qt8ty+s/PxFX/mXHjPec5zMzOznq8RbihZ%0A0k9LmplZE/LMrQm09u5d7yGY2RKktedP3FzczMysOr1ae/5JPxc3MzOrSiO03+r55dfMzKxKnrmZ%0AmVlVWmt8t6Sk1UmNK/YgtSUcRWpz+ChwdETMlzSU1Lt3LnBaRNzS3ja7vLjlPon/Bh4uWjwuIn7W%0AiW2OBkZGxPiS5ceQmg7PBb4aEU+3M5YWYBngyoj4TZl9nAucExHPtzGGZ4GNI2JWG6/PAe4n/YF6%0AA5OB70TE3EqP08ysJ6rlacncHeoiUscogHOA4RExXtJIYHButHEc8DmgD6kP8J0RMbut7XbXzO3x%0A3J6qqw0jNSb+IbAfcHZ7Y8m/1BslPRcRNxevFBHf6+RYXis+Zkl/Ar4A/LmT2zUzq6sadx45CxgJ%0A/E/+eUtSVyeA24DPk1JX7svFbLakJ4HNgYfa2mhdT0u2ETezHnAZaWwLgOMi4l+Sjga+BfwXWL2N%0ATV5Dap21OnBoR/uPiPclnQccJukR4GZSRM2tpEJ0FCmaZv28zXWB70fE7UXHcBTpl39wW/+KyEV0%0AOeDtMtE2uwNfy8c6OiLOz5E7LcDaeb3DImJKR8djZtYdalXbcmD0jIi4XVKhuLXkZvYAbwErkprV%0Av1n01sLyNnVXcdu0JG7mEOAzlI+b+QkpK+0mSVsAl0r6IqmH46dIzYX/r3QHuShuQipCo4F3Ja0V%0AES92MLbpwEfz9/1IzZHnSPpC0TqzI2KQpD1Is8JCcTsW2AI4ICLmlWx3lXzMC/LXbRExTtLOLIq2%0A2RT4KosK/J2SCtt+KiK+kcdxJrBPB8dhZtYtajhzOxxYIGl30mfp5Xxw8rI8qUH9zPx96fI21e20%0ApKSvUT5uZhPgHoCImCRpbWBDUmDn7PzeiWX28TvgdOAfwL2k2dTteVl71iV19gd4JjdDLvXP/N8X%0ASOd7C3YH5pYpbFByWrJEIdrmk3n/d+WfVwY+nr8v5MrdD/xvewdgZtadatV+KyJ2LnyfJwNHAb+S%0ANCDfUzEI+BupyfwISX1I90pswqIm9WXV81GAyZSPm5kM7JSXb0Hqxj8V2EzSsjmd+jNltrcMQES8%0AAfwSGECKl2lT7rR/PGmmBx+MnCnWVpPQwcDr+dRkNQr7CeAxYNdcCEeRbniBdN4ZYIe8jplZj9DF%0AkTc/BH6abyJZmpTWMg04H5hA+of/sLZu5iuo2zW3iLhF0oCiAxgTEQ9LOgG4JP+3N3BERMzI4aL3%0AAzOAd8ps8mjgN5J+QprC7gsMl3RbybWwwinS+Xn7V0XEX/NpzcVxHDBR0l0RMbWaN+ZriXeRTsku%0AQ/rXyUv55UGSBgO9SOneZmY9QldE2ZSc6dqlzOuXAJdUuj1H3vRA+YaS0RExtpL133nxKf8Rzawi%0AH1lrw05XplMGnVzxZ87Pb/uFI2/MzKznq2cIaaVc3HqgiBhS7zGYmbWlEfLcXNzMzKwqnrlZt2hp%0AgPgJM2seDVDbnApgZmbNxzM3MzOrisNKzcys6TTCaUkXNzMzq8oSf0OJpM1ITX/7krrb3wqcWtTx%0Aub33bgHs08nct2NInUtOjYg/VfnesmMnPTl/VEQcVLL+uaQcosOBaRExsuT1aRHRbzEPxczMqtBl%0AxU3SSqSejV+OiKm5J+Q1pCTVke2+mdQ0GZjUyWF8GTgwIh6p5k0djL1sv8pC/pukzo3YzKyHW9Kf%0AcxtMStyeChAR8yQdBszJxeIiUl7ZGsCfI2J4bju1av76FSlN+yBJU4H7AJEiavYn9aO8HOhP6ta/%0Ac0T0L+xc0pHAZ0mROV8lFbqDSCnd90TEj0uz1SJickdjz+t/XNJtpGiGmyPi1KKO1oX99wIuBjYD%0AniI3di45xi8CJ5IaRfciJX9fk7c1iZQasAIpUue5xfkjmJnVWi2TuLtKV97y0h94unhBRLydI2XW%0ABh6MiD2BrSkqCqSisj3wetGyDYBTImI7YDVgK+BIUkTNDqTThR8r2dfFpAJxGKl4HUgqTIXitHde%0AdXJEbF9U2DoaO6TYm31JRemYNo5/P6BPRGxLSpjtW+YYtwXWj4gdgV2BYXnWCDAxInYH7gQObmMf%0AZmbdrldrS8Vf9dKVM7fnSDOnhSStTypsk4CtJO1K6uC/TNFqwYe9EhEv5O8LmWqbAGMBImKKpBnt%0AjGVjUjF9P49jAmlG1db+2hs7wKNF2XJz29jnJ0hd/omI5yW9UPRaYZ+fArYsCnLtDayXvy/OkPO1%0AOjOzKnTlzO0WYC9JG8LCzLZzSKfahgBvRMQhwNlAX0mFEl8uU63cDSiPAtvlbW/IojTtcqYA20ha%0AKu9nZ+CJdvbX3tjbGk+px4vG1x9Ys+i1wj6nAH/LUQ8DgTGkU5iV7sPMrNt1cZ5bTXRZcYuImcA3%0ASNls44EHgX8BF5KSp/eSdE/+eSrpVGA1LgXWy9s4FWgzuC7fUDKGdN1uIvAscONijr1SNwGvSvo7%0AcC7wSpl1bgbezjPJ/wMWRMRbVezDzKzbtbZU/lUvDZvnJml7YLmIuEPSx4GxEbFhvcdVD+/+55nG%0A/COaWbfr23/9Tpec8w8cUfFnznFjhjnPrUpPA3/Mydu9Sc+zmZlZF2uAmyUbt7hFxDTSHYZmZtaN%0AlvgOJWZm1nyW9Ie4rZv0WrZvxyuZmdVIA0zcXNzMzKw6jXBasueH8piZmVXJMzczM6tKaz0fYKvQ%0AYhU3SQNID0U/TuqksSxwVUT8utBAOCLKds9vY3ujgcOKejfWjKS9gHUi4uLcTPn3wA6Uia0peV8f%0A4DRgG9Ixvg18OyJekPQssHFEzCpafy9gHeAOYHTuKVm8vdOBKRExqoaHZ2bW7RqhcXJnZm7jCsVB%0A0jJASLpicTbUXpHprIgYW/TjyaQkgUqcSypGJwBI2o9U0Ldrbz+S1lvswZqZNYAGmLjV7LTk8sA8%0AUpwMAJLWIrWr6kOKtRlOmuldGRFb53X+ROotOYbU3HgkMJvUPHgNYEhEPCzpCFL3/ddIsTN/KsyA%0AJK0K3BURW0jaFriNFCfTn9Si649521NJDYhHkwrXh2Jrisa+NCn25juFZRFxQ271VXBhbqYMKQFg%0AcNExFLazfz7uGaSInil51ntGPo6LgeeBEfn39xQpM+4Q4AukJIENgTM84zMzq1xnbigZKGm8pHHA%0AVcCxEfF20esbA2dHxB6keJqjI+IJ4D1Jm0pahRT3MrFku8/lKJxfA0dK+ijwY9KpxM8DHyleOSJe%0AJfVwXBsYRCoWnwP2AW4oWu9SYBop0w3aj61ZlZSm/YEWM3lfBZfmhsfPAnuU/nKKmi3vDuwJvFv0%0Acp+I2Am4EriEFIq6C/ASqak0wIoRsXc+jpNKt29mVi+N0Di5Jqcl2/BfYHiedS0gtciC9GE+hFSE%0ArizzvuKolx2AjYDHI+JdAEn3l3nPDaSZzvbA6aRisz1wOKngldNebM0rwEqSWooLnKRDSLNMSI2O%0AIRXMcg+arQa8ViiIJeOOonXWAMbkBO9lSfltT7IohbwQ8WNm1iPUM6etUl35KMDPgcsj4lDgb7Dw%0AkfZrSTOw/Shf3Eobcj4JbCxpWUmtpHDTUjcCXyNlw40lzciWiYjpJevNZ9Ext9n4M+e+3Q4cW1gm%0A6QDg+EImXHvvz14mFcjV8s9blYwDUhF9ERicZ4EjgHEVbt/MrC4aYebWlcXtGuCsfJ1qD3LeWr7D%0A8B7g5Yh4raONRMQrpGtUE0iFa1ng/ZJ1XiTNbu6KiNdJ1/7+UmZzE4BboaLeMT8ANpV0v6T7SBE4%0A+1fwvsKY5pJOd94u6a+ka26l68wHjgf+kmd23yXl1JmZWSfUJfJG0m+B6yJiXAXrLgX8OCJG5KDR%0Ae4BhEXFPB29dYsx+fbpneWZWkWVW/linp1NXHnF2xZ85X7/0h3WZvnV7hxJJdwArV1LYYOEM6COS%0AHgYeAB4mzcDMzKwOGuG0ZLd3KImIzy/Ge04mPaNmZmZ1VquaJakX6SZDke4zOAqYBYzKPz9KutN+%0AvqShpEel5gKnRcQt7W3bvSXNzKwqrS0tFX914EsAEbED6ZngEaRHqIbnx6VagMGS+gHHke6g3xP4%0AZW4e0ib3lmwCLb38ZzSz7lOrmVtE3CipMANbF3iD9Gzw3XnZbaS76+cB9+XHt2ZLehLYHHiorW17%0A5mZmZlWp5TW3iJgr6Q+kxh1XAcXPF78FrAisALxZ9LbC8ja5uJmZWVVaWir/qkREfAP4BOn627JF%0ALy1Pms3NzN+XLm+Ti5uZmVWlVjM3SYdK+p/847ukBhf/yD14IXWYmgBMBHaS1EfSisAmdPBMsC/W%0AmJlZvVwP/D43++gNfA+YDFySG9hPBq6NiHmSzicVulbSs86z2tooNHBx6yg3rlzmWsnry5JSC/qT%0AekNOI+W1vVpu/U6M81RSE+aRJcuvj4gv13JfZmbdoVa9JSPiHeDAMi/tUmbdS0inLSuyJJ+W/Cap%0A6Hw+InYE7gX+X3ft3IXNzBpVra+5dYWGnbkVSFqJ1IB5BdLxDC/qfnJRDg+dDnwjIt4reut04Fu5%0Ab+TdpDt1WvI2DyD1lpwH3BsRJ5XLp8u3sT4KPEHKZzsW+AOwUt7WYXlfg/M2VwVOiYibJU2LiH55%0ABjoJ+GQ+hgMi4jlJp5CaS88gzSxPiYjxtfq9mZktrkZI4m6Gmdtw4M6I2Bk4ALg096AEuDDnpD0L%0ADC1+U0RcB5wGHAE8A9wFbJJz5n4K7JZndGtK2oMy+XR5U8sBP8/xP8OBP0fE9sAPWZRg8FJE7EY6%0An7wwALXIxIjYnRR3c7CkT5MupG5FSjhYY7F/O2ZmS6CGKm6SlsshoAULSHfN3AMQES+RbhldHZgT%0AEQ/m9e4ntXcp3tZ2pBSBffP6o/LXRqSctVvzrGpTUhr2f4FvS7qC1CKmeByFfDaR+l8SEfdHxFV5%0AeUfZb8UZdn3yMU2MiHl5tvmP9n4vZmbdqRFOSzZUcSOd8tsx57qtTjplN5mUpo2kNYGVgVeBpSVt%0Akd+3Ex++bfRgUtwMETEP+DcwmzSLewHYI2es/Rp4kLbz6WBRPttkcm6bpJ0lnZGXd9RBu/T1x4Ct%0AJLXmFjOf6eD9ZmbdprW1peKvuo2xbntePGcDvyI983BtzoP7BTAw30p6I3BkThKYDRybl68O/K5k%0AW8OADSVNytfdTgeOiIgZpN5md0v6O+n04BO0kU9X4hek62vjSac2L1qcg4yIR0i5cw+SUsbfpyTD%0AzsysXhohFaAueW7WPkmrA1+JiAvyzO0xYGBEPF9u/TkzX/Uf0cwqsvQKq3a64vzlB7+t+DPni+cc%0AXZcK1/B3SzapV0inJR8inbL8XVuFzcysuzXAzZIubj1RRMwnPYdnZtbjNMKjAC5uZmZWlQaobS5u%0AzWDue+/Uewhm1iCWXmHVTm+jVu23ulKj3S1pZmbWIc/czMysKr7mZmZmTacBapuLW4Gkk4DdSW21%0A5gMnkB4abzNWp5P7GhcRE2u5XTOz7tDSANfcXNwASZsC+wA7RMSC3LbrD8DrXbG/iDi9K7ZrZtYd%0APHNrHG8C6wCHSxobEZMkbQ3cDvxE0seAjwAHR8TTks4GdszvvToizpM0itRvcm1SUsBhwCxS267/%0AAmsBt0XEsLzuaKAf8AVSM+UNgTMiYlTe92+Bt4CXgVkRMaSrfwlmZpVohGtuvluShWkC+wA7AA9I%0AmgLsnV/+S0QMBG4DviJpb2B9YFtSgfuapE/ldZ/K654KnJmXrQcMITVUHijpsyW7XzEi9s77Pykv%0AGwkMydt6qoaHambWaU4FaBCSNgJmRsThEbEO8HVSgVmFD8fVbAJMiIgFEfE+qbnxpnmdQkhqccTO%0AvyLitZw88HdKondIQaWwKO4GoH9EPJa/n1CLYzQzq5VGaJzs4pZsDvxG0tL55yeAN0hJ3KUNQieT%0AT0nmbLntgan5tS3zf3cgNTuGFIDaV1IvYBvg8ZLtlWtA+kK+Dghphmhm1mN45tYgIuJ60gzpoRx/%0AczvwI9K1uNJ1bwGekfQAadZ2bUQ8nF8eJGkccCIpiRtgDum629+BmyLiXxUM6bvAZZL+SkrzdtyN%0AmVkVfENJFhEjgBEli28sen1k0fcntLGZcyNibOEHSesB0yPiiyX7GlJm/7NI1+cgFbQvRcQMSaeR%0ACqSZWY/Q0trz50Uubj3TdOAOSW+TZo/fqPN4zMwWaoCbJR1W2gzenf68/4hmVpG+H1un06Xp/hGX%0AVfyZs/2ww+tSCnv+3NLMzKxKPi3ZBGZNm17vIZhZg+j7sXU6vY1GOC3p4mZmZlVphA4lLm5mZlaV%0A1gZonOxrbmZm1nQ8czMzs6o0wFnJ2hY3SQOAMXywxdSMiDignfccCfwe2AzYJyJ+VssxVULSUUC/%0AiDi1aNkAFh1LCynn7dyIGFPm/aOBwyKi7MPWkqZFRL+SZddHxJdrdhBmZt1kSb3mNi4iDqpi/ZOB%0AyyNiEouaCPcUC49F0nLA3ZKeyGNdqMrjLbzHhc3MGlMDXNDqttOSknYBfkL6tSwHfA3YiZRpNlrS%0AuaTU64MkTQXuI3XQnw7sDywNXA70J3XQ3zki+pfs4xjgy6TstVeA/fJ+ymWm7QicRwoknUvqE9mm%0AiHhb0kWk2JuVgDNIbbEuBn4ObExKEphNaqO1Bim2ptB3Ekm/AFYEjgH+GxH9JI0nFfVPAisAB0TE%0Ac5JOyeOfkcd+SkSM7/AXbWbWxRph5tYV9XegpPFFXz/KyzcDvh4RA4DrSR/il5KiZEpnPhuQPsy3%0AA1YjZaEdCTwTETuQ8tI+VvwGSa3AqsDuEbENqXBvlV8ul5l2ISl8dHfgmQqPbTrw0fx9n4jYKSKu%0AKFnnuYjYE/h1HnNhfGcBS0XE0RFR+nT/xDyOO4GDJX0aGJTHvy+pUJqZ9Qi1SgWQ1FvSFZImSJoo%0AaR9JG0m6Ny+7MH+2I2mopH9IejDnararO09LvgScn/slrkmambXllYh4IX9fyDnbBBgLEBFTJM0o%0AfkNEzJc0B/hj3sdapOtkUD4z7WMR8UT+/j5gowqObV3gxcIu21jnn0X72qGwL1KszpMVvKcf6Vgn%0A5gy49yT9o4KxmZl1ixrO3L4OvBoRh0pahfRZPQkYHhHjJY0EBucUluOAz5E+w++VdGdEzG5rw915%0A5vQS4Ju5I/5/SDdpAMwvM45yfcseBbYDkLQhi2ZQ5GWbA/tGxFeBY/M2C/sot72XJG2Sv9+qzOsf%0AIGkFYCgpvqYw7nLK7Ws6sCewmaS9KnjPY8BWklolLQN8pqPxmZl1lxrmuV0DnFLYLOkS0ZbA3XnZ%0AbcDupKSU+yJidkS8SZoobN7ehrti5jYwX0cqNgi4Epgg6R3Sh33hetkE4Fbgpx1s91JglKR7gOeA%0AWSWvPwm8k/PYAP5btI9yvg1cLmkm8Bbp2ltbxzKP9Lv6SUSEpKpPE0bEAklHAGMlbdPBuo9IupV0%0AHfAVUp6bM93MrGeo0cwtIt4GkLQ8cC0wHDir6NLNW6T7FFbgg/maheVtD7FRUgEkbQ8sFxF3SPo4%0AMDYiNqz3uLqCpNWBr0TEBXnm9hgwMCKeL7f+a/96qDH+iGZWd6t8eqtOV6ZJ519Z8WfOFsd9vd39%0ASVobuAG4ICIuk/RiRKyVXxsM7AHcAewVEd/Ny28ARkREm5dsGukh7qdJ19N+QrqWdnSdx9OVXiGd%0AlnyIdMryd20VNjOz7tbaqzYzN0kfIxWuYyLirrz4n5IG5LvDBwF/AyYCIyT1AZYh3ZfwaHvbbpji%0AFhHTgF3rPY7uEBHzgW/WexxmZuXU8IaSk4GVgVPy408Ax5NuPlwamAxcGxHzJJ1PuozVCgyLiNJL%0AUx8cY6OclrS2+bSkmVWqFqclH73w6oo/cz75na/V5aG4hpm5Wdv+emF7T1WYmS1y4MgObw5vCi5u%0AZmZWnQboUOLiZmZmVWlpgDw3FzczM6tKUxQ3SSeRnhDvTerKcUJE/F+lO5DUD/h/hecTyrw+gEUN%0Ak9uMgcmF0rmMAAAO7UlEQVSNlc/pzC3xkvYHhgG9gKERMbHMOnOA+/OPvfO6B0dE2f6Tkk4FpkXE%0AyCrGcRKpTdmH9m9mZp3XbnGTtCmp2fAOucPGFsAfgE9XuoN8C3/ZwlZm3TZjYCLie5Xusx0nAoeS%0A2m0dSnp2otRrubkzAJK+DfyQ1Mm/JiLi9Fpty8ysuzXAJbcOZ25vAusAh0saGxGTJG0NIOkzpM73%0A80itsIZGxPOShpM62S9F6rx/OzA6IraV9BXSw9e9SQ8n71e8s0Kop6SbWNRaZQfSzPGnwFGkBIH1%0AgdVJjYy/HxG35y7RP8tjfh34d3H4aPYn4GxSfE6lxXLdvD0kHQD8IB/zvRFRSBhAUi/gImBtUhf/%0AP0fEcEnXAH8FrgDuBb5FagA6mtQkuVwcz9bAb0ktZl4GZuWenGZmddcIpyXbbZwcES+RZ27AA5Km%0AAIWogUtIT5XvAlwAnJML3iBgG1Kjy0+wqHkx+ecvRsSOpITrPdvY7+A8e3oAODMi7i5ZZXZEDCI9%0A7Pf9XFjOBwZFxK7Ae6XblLQqKT9uFWAq8KSkckkAq+SonoclPUvqQH1G7lj9U2C3PP41Je1R9L61%0AgQdz3M3WpEIMqdnysaTidlFxvltWLo5nJCkLbiDwVLnfkZlZvbS0tFT8VS/tFrf84T8zIg6PiHVI%0A8QQj8wd9/6JE6ntIeW0iR7VExJyI+CEf7Hj/MvAHSb8ndXTuTRsknQCsFhHDyrxcHBHTh5T5NjMi%0ApuflE8q85wzgL8COeZw3AyeUWa9wWnKrvJ05ubnnRnk/t+ZmypuSZlsL30dqmXUV8L+kFjFExBuk%0AptE7kU7plioXx9M/Ih5r51jMzOqnpYqvOuko8mZz4De5DQrAE8AbpNNy/8kxMwC75NemAJ/NUS29%0AJd1J/pCXtCJp5nMQ6dTce7Rx6Ll7/o6kzv3llD4d/zKwvKTV8s/blnlPodjMId1UMjCPt6ycpXYk%0AsJ+kL5ICTV8A9sjF79d8ML17CPBGRBxCOvXZV1KLpA2Ag0kzy7MqOBaAF/L1zraOxcysbhph5tbu%0ANbeIuD5nnj2UA0BbgR9FxJuShpIKXyGD54iIeFrSWFL4ZyvpmlshTG5mXv5AXv91UiTNB+5CzHdX%0AXpTX/Wve/sUdjHO+pGNIs6o3876nlqw2DLhU0mGk4rwPcKqkPxbN+Eq3+56kb5FmXJ8CzgHuzqdB%0AnwXGFK1+F3C1pO3yMU8lXa+8inRackI+nn3aO5bsu8Bl+Xc+hxT0ambWI9SzaFWqaXpLSvof0qMC%0AsyVdCdwREZfXe1yLQ9LRwJiImCHpNNKp0Z+1tf6Yo85tjj+imXW5A0d+r9OVaepV11X8mfPxQ/Z3%0Ab8lOegt4UNK7pFnVn+o7nE6ZDtyRZ25vAt+o83jMzBZqhJlb0xS3iPgN8Jt6j6MWIuJaUiqtmZkt%0AhqYpbmZm1j0a4Tk3F7cmsPk2/es9BDNbgri4mZlZ82mAa24dPedmZmbWcDxzMzOzqjTAxM3FzczM%0AquNHAXooSWcDW5K68vcFngZmRMQBZda9l9TE+MkKt92LlILwoW3l14cBY6vJxDMz60laevX8K1pL%0AZHHLDZ2RNATYuDi6pgbbngeULWz59RG12peZmZW3RBa3tkg6E9ielL79q4i4vui1lYFLgZVJzY6P%0AATYmxewMzev8C9gNmBQRa0k6DjiElGD+QET8ILcGG0VKUhhFyotbKu/v2jxTfIjUtHo54CsR8UJX%0AH7uZWcV6/llJ3y1ZIOlLwJo5q20gqanyCkWrDAduy3lx3yU1hb4Z2FnSsrlh8mRSakLBN0m5btuT%0A8uN6Fb32XeCliNgB2AM4PRdQSIVwN2A88NUaH6qZWac0fCrAEuZTpDy28fnnpUhd/Ytf30nSIfnn%0AVSLifUk3kJLHdyUFuBY7jJQZtx4p5aD4L70JcAtARMyUFMAG+bXivLqVOndYZma11QgPcXvmtsgU%0A4K85q2034Bo+GMczBTgrv34QKcoG4HekxsZbAuNKtjkUODKnlW+TvwomkwJMyTPEzUgNn6F8xpuZ%0AWY/Q0tpa8Ve9uLgtcgPwvqQJwD9IMTPvFL3+c+CQPLP7C/AIQL6LcmnguogoLUqPAxMkjQNezNst%0AGAmskff3N2B4RLxa+8MyM1vyNE2e25Jsyu/H+I9oZhXZ+JsHdvqc4ou3ja34M2etQXs5z83MzHq+%0ARrjm5uJmZmbVcYcSMzNrNm6/Zd1ig/13q/cQzGxJ4tOSZmbWbDxzMzOz5lPj2iZpG+CMiBggaSNS%0Aa8IFwKPA0RExX9JQ4NvAXOC0iLilvW36OTczM6tKLdtvSTqR1AyjT150Dum5351IZXSwpH7AccAO%0AwJ7ALyUt0952PXOrkqQNgDOBtYB3gfeAEyPisTbWnxYR/fK/TK4idT5ZHzgsIuZ007DNzHqqp4Av%0AA1fkn7cE7s7f3wZ8HpgH3BcRs4HZkp4kNZd/qK2NurhVQVJf4M/A0Ih4IC/bGvgtMKCDt+8JnBcR%0Av+7SQZqZdbUa3lASEddJWq9oUUtRt6e3gBWBFYA3i9YpLG+Ti1t1vgSMKxQ2gIiYKGnX/Me5jPQ7%0AXQAcFxH/goUF8HBgjqQXgf8lxeWMBGaTGiuvQQpFfVjSEaRIndeAOcCfImJUtxyhmVkHurhn5Pyi%0A75cnJa3MzN+XLm+Tr7lVZ31gYSK3pJtyr8kppHPG50XEzsDxpOw3IBVA0gXScyLihpJtPhcRewK/%0ABo6U9FHgx6Rzy58HPtJlR2Nmthi6OPLmn5IG5O8HAROAiaRUlj6SViSlqjza3kZc3KrzAqnAARAR%0Ag3NKwOvAdqQAUiJiErB2hdssjrfpA2wEPB4R7+ZU7/trM3Qzs4bwQ+Cnkh4gNaW/NiKmAeeTCt04%0AYFhEzGpvIz4tWZ2bgJMkbRsRDwLk21bXIv/LAvizpC2AaRVus7QB6ZPAxpKWJZ2y3Jo0MzQz6xlq%0A/BB3RDwLbJu/fwLYpcw6l/DhzMw2ubhVISLezondp0tag/T7mwd8n3TXziWSTgB6A0cs5j5ekXQG%0A6V8orwHLAu/XYvxmZrXQCA9xO/Kmh5G0FPDjiBghqYV0qnNYRNzT1nvmzHzVf0Qzq8jSK6za6cr0%0AykP3V/yZ89Gttq9LJfQ1tx4mIuYCH5H0MPAA8DBpFmdmZhXyzK0JeOZmZpWqycztHw9UPnP73HYO%0AKzUzs56vEa65ubiZmVl1XNzMzKzZtDjPzczMmo5nbmZm1nRc3MzMrNn4hpIGlht3jgEeJ7XIWgF4%0AGjikszlskvYC1omIizs7TjOzbudrbg1vXEQcVPhB0tXAPsC1ndloRIzt7MDMzKxtLm4VkrQ0KXPt%0AdUmjC0WvKGl7FOWz2aYC9wECpgP7A4eyKM/tj6REgA2BiRHxnRx7czWwDBDAwIjYqNsO1sysHS0t%0APb+5Vc8fYX0NlDRe0uOkNlg3kBolt+UD2Wx52QbAKRGxHbAasFXJez5BarK8NfAFSf2AYcCNEbEL%0AcA3+R4iZ9SAtra0Vf9WLi1v7xuW8tp1IidjPlFmn+ORzaTYbwCsR8UKZ5QVPRsRbObvtv/n1TViU%0A4+a+kmbWs7S2VP5VryHWbc8NJCJeBb5OStueTTrtiKR1gVWKVi3Xb62jHmzlXn+UFH4KOePIzMwq%0A59NdFYqIxyWdD5wIvCHp78Bkys/mOut04ApJBwL/wXluZtaDNMKjAE4F6IEkfQGYEREPSdodODki%0ABra1vlMBzKxStUgFmPnkYxV/5qyw0WZOBbCFngEukzQX6AUcV+fxmJkt1NKrV72H0CEXtx4oIiaz%0A6JqbmZlVycXNzMyq0wDX3FzcmsD8932/iZl1n0a4ocTFzczMqtMAHUpc3MzMrCoOKzUzs+bTAKcl%0Ae/7cskKS7pY0sGTZeZK+VWbd9SQ9uBj7WEfSlzo5zr0kHdnxmmZmPVNLS0vFX/XSTDO3S4DDgHGw%0AsIv/l4CTa7iPgaRu/jcv7gYcd2NmDc/X3LrVtcAvJPWNiHeBwcAdwCck/ZrUzX8WMLT4TZKeBTaO%0AiFmSTgemAM8CPyY1S94AGE1qiXUS0FfS/aQHrc8nNU5+FTg8It6U9EtSo+VewDkRcY2k8cDLpD6U%0AfwQ+juNuzKxRNcA1t55ffisUEbOAG4H98qJvAheRZnTH5PiYC4BzKtzkuqTstW2BE3PX/tOBqyPi%0Az3m7R+fUgFuBEyUNAtaPiB2BXYFhklbK2/tjROzOByNzHHdjZtYFmqa4ZZcAh0paE1g5Iv4J9I+I%0ASfn1e4DN2nl/8T9HHomIuRHxDvBemXU3AS7Is7LDgTWBTwFb5mVjgd6k8FJIs7BSjrsxs4bTCNfc%0Amqq4RcQjwPKkXoyX5cX/kbR5/n4X4ImSt80C1pDUAmxRtLxcY9D5LPqdBXBYnrmdCNxCOqX5t7xs%0AIDAGeKrovaUcd2NmDaeltVfFX/XSjKe8LgN+BayTfx4K/CYXr7mk04DFziSdVnwWeL2DbT9COtX4%0AMPAd4HJJS5GK1BHAVGCApAnAcsANEfGWpGrG77gbM+vZGuCGEkfe9DDVxt0AzHp1mv+IZlaRPqv2%0A6/S5wmo+c2qxv8XRjDO3Rue4GzPr0RqhQ4lnbk3AMzczq1QtZlKz33i54s+cZVZa3TM3MzPr+ep5%0Ao0ilPHMzM7Om0/NveTEzM6uSi5uZmTUdFzczM2s6Lm5mZtZ0XNzMzKzpuLiZmVnTcXEzM7Om44e4%0AzRqIpLOBLYF+QF/gaVIv0gPKrLse8MmIuKWNbW0EjMr5g2ZNxcXNrIFExA8BJA0hJcif1M7qu5Py%0ABMsWN7Nm5uJm1gQkncuiHMArgIuBHwF9JD1ACtwdTmrG3Rc4uB7jNOsuvuZm1uAk7Qv0J4Xb7gQM%0AATYi5RpeERF/ATYFDo6IXYCbgf3rM1qz7uGZm1nj2wSYEBELgDmS/p6XFfsP8FtJbwNrAeO7d4hm%0A3cszN7PGNxnYEUBSb9LpyanAfBb9f/xi4BsRMQSYDvT8QC6zTnBxM2t8NwH/kXQ/8CBwdUT8G/g3%0AsL+kA4CrgXsl3Ue65ta/bqM16waOvDEzs6bjmZuZmTUdFzczM2s6Lm5mZtZ0XNzMzKzpuLiZmVnT%0AcXEzM7Om4+JmZmZN5/8DGsFF8xjuOeQAAAAASUVORK5CYII=">
            <a:extLst>
              <a:ext uri="{FF2B5EF4-FFF2-40B4-BE49-F238E27FC236}">
                <a16:creationId xmlns:a16="http://schemas.microsoft.com/office/drawing/2014/main" id="{2A22DC8C-9C34-49F8-A71F-4FA178613BC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98582C86-94A9-43E8-8320-D1397B00C4E6}"/>
              </a:ext>
            </a:extLst>
          </p:cNvPr>
          <p:cNvPicPr>
            <a:picLocks noChangeAspect="1"/>
          </p:cNvPicPr>
          <p:nvPr/>
        </p:nvPicPr>
        <p:blipFill>
          <a:blip r:embed="rId3"/>
          <a:stretch>
            <a:fillRect/>
          </a:stretch>
        </p:blipFill>
        <p:spPr>
          <a:xfrm>
            <a:off x="246369" y="933034"/>
            <a:ext cx="9594015" cy="516296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260866"/>
            <a:ext cx="9829800" cy="369332"/>
          </a:xfrm>
          <a:prstGeom prst="rect">
            <a:avLst/>
          </a:prstGeom>
          <a:noFill/>
        </p:spPr>
        <p:txBody>
          <a:bodyPr wrap="square" rtlCol="0">
            <a:spAutoFit/>
          </a:bodyPr>
          <a:lstStyle/>
          <a:p>
            <a:r>
              <a:rPr lang="en-US" b="1" u="sng" dirty="0">
                <a:solidFill>
                  <a:schemeClr val="bg1"/>
                </a:solidFill>
              </a:rPr>
              <a:t>Question 2: </a:t>
            </a:r>
            <a:r>
              <a:rPr lang="en-US" b="1" dirty="0">
                <a:solidFill>
                  <a:schemeClr val="bg1"/>
                </a:solidFill>
              </a:rPr>
              <a:t>Time Spent On Various Activities Based on Age, Employment Status and Education Level</a:t>
            </a:r>
            <a:endParaRPr lang="en-US" dirty="0">
              <a:solidFill>
                <a:schemeClr val="bg1"/>
              </a:solidFill>
            </a:endParaRPr>
          </a:p>
        </p:txBody>
      </p:sp>
      <p:pic>
        <p:nvPicPr>
          <p:cNvPr id="10" name="Picture 9">
            <a:extLst>
              <a:ext uri="{FF2B5EF4-FFF2-40B4-BE49-F238E27FC236}">
                <a16:creationId xmlns:a16="http://schemas.microsoft.com/office/drawing/2014/main" id="{8B2BA5D9-4623-4925-AAAF-CEC1CCDA3001}"/>
              </a:ext>
            </a:extLst>
          </p:cNvPr>
          <p:cNvPicPr>
            <a:picLocks noChangeAspect="1"/>
          </p:cNvPicPr>
          <p:nvPr/>
        </p:nvPicPr>
        <p:blipFill>
          <a:blip r:embed="rId3"/>
          <a:stretch>
            <a:fillRect/>
          </a:stretch>
        </p:blipFill>
        <p:spPr>
          <a:xfrm>
            <a:off x="609600" y="1470660"/>
            <a:ext cx="3507163" cy="2608302"/>
          </a:xfrm>
          <a:prstGeom prst="rect">
            <a:avLst/>
          </a:prstGeom>
        </p:spPr>
      </p:pic>
      <p:pic>
        <p:nvPicPr>
          <p:cNvPr id="11" name="Picture 10">
            <a:extLst>
              <a:ext uri="{FF2B5EF4-FFF2-40B4-BE49-F238E27FC236}">
                <a16:creationId xmlns:a16="http://schemas.microsoft.com/office/drawing/2014/main" id="{538EF882-7A63-48E3-BAB6-7582495BAB28}"/>
              </a:ext>
            </a:extLst>
          </p:cNvPr>
          <p:cNvPicPr>
            <a:picLocks noChangeAspect="1"/>
          </p:cNvPicPr>
          <p:nvPr/>
        </p:nvPicPr>
        <p:blipFill>
          <a:blip r:embed="rId4"/>
          <a:stretch>
            <a:fillRect/>
          </a:stretch>
        </p:blipFill>
        <p:spPr>
          <a:xfrm>
            <a:off x="8608637" y="1321022"/>
            <a:ext cx="3507163" cy="2641378"/>
          </a:xfrm>
          <a:prstGeom prst="rect">
            <a:avLst/>
          </a:prstGeom>
        </p:spPr>
      </p:pic>
      <p:pic>
        <p:nvPicPr>
          <p:cNvPr id="13" name="Picture 12">
            <a:extLst>
              <a:ext uri="{FF2B5EF4-FFF2-40B4-BE49-F238E27FC236}">
                <a16:creationId xmlns:a16="http://schemas.microsoft.com/office/drawing/2014/main" id="{C7A26F78-5932-4399-B688-284933565BF8}"/>
              </a:ext>
            </a:extLst>
          </p:cNvPr>
          <p:cNvPicPr>
            <a:picLocks noChangeAspect="1"/>
          </p:cNvPicPr>
          <p:nvPr/>
        </p:nvPicPr>
        <p:blipFill>
          <a:blip r:embed="rId5"/>
          <a:stretch>
            <a:fillRect/>
          </a:stretch>
        </p:blipFill>
        <p:spPr>
          <a:xfrm>
            <a:off x="4300062" y="3890962"/>
            <a:ext cx="4158138" cy="2357438"/>
          </a:xfrm>
          <a:prstGeom prst="rect">
            <a:avLst/>
          </a:prstGeom>
        </p:spPr>
      </p:pic>
      <p:sp>
        <p:nvSpPr>
          <p:cNvPr id="14" name="TextBox 13">
            <a:extLst>
              <a:ext uri="{FF2B5EF4-FFF2-40B4-BE49-F238E27FC236}">
                <a16:creationId xmlns:a16="http://schemas.microsoft.com/office/drawing/2014/main" id="{56E81E33-9BD0-42CB-A95A-68FC134C357B}"/>
              </a:ext>
            </a:extLst>
          </p:cNvPr>
          <p:cNvSpPr txBox="1"/>
          <p:nvPr/>
        </p:nvSpPr>
        <p:spPr>
          <a:xfrm>
            <a:off x="838200" y="4495800"/>
            <a:ext cx="29718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Socializing is prevalent among the people below 20 and above 60 years old</a:t>
            </a:r>
          </a:p>
          <a:p>
            <a:pPr marL="285750" indent="-285750">
              <a:buFont typeface="Arial" panose="020B0604020202020204" pitchFamily="34" charset="0"/>
              <a:buChar char="•"/>
            </a:pPr>
            <a:r>
              <a:rPr lang="en-US" dirty="0">
                <a:solidFill>
                  <a:schemeClr val="bg1"/>
                </a:solidFill>
              </a:rPr>
              <a:t>However, television viewership is confined to baby boomer generation</a:t>
            </a:r>
          </a:p>
        </p:txBody>
      </p:sp>
      <p:sp>
        <p:nvSpPr>
          <p:cNvPr id="15" name="TextBox 14">
            <a:extLst>
              <a:ext uri="{FF2B5EF4-FFF2-40B4-BE49-F238E27FC236}">
                <a16:creationId xmlns:a16="http://schemas.microsoft.com/office/drawing/2014/main" id="{E0E1B138-A2B7-4EC5-B4E2-A30EAC6A0FE3}"/>
              </a:ext>
            </a:extLst>
          </p:cNvPr>
          <p:cNvSpPr txBox="1"/>
          <p:nvPr/>
        </p:nvSpPr>
        <p:spPr>
          <a:xfrm>
            <a:off x="4880344" y="1764548"/>
            <a:ext cx="29718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People who are not in the labor force are mostly relaxing and watching TV when compared to the employed and unemployed population</a:t>
            </a:r>
          </a:p>
        </p:txBody>
      </p:sp>
      <p:sp>
        <p:nvSpPr>
          <p:cNvPr id="16" name="TextBox 15">
            <a:extLst>
              <a:ext uri="{FF2B5EF4-FFF2-40B4-BE49-F238E27FC236}">
                <a16:creationId xmlns:a16="http://schemas.microsoft.com/office/drawing/2014/main" id="{DC61CDDC-C0E9-4F4D-A045-BB24AD04B1B3}"/>
              </a:ext>
            </a:extLst>
          </p:cNvPr>
          <p:cNvSpPr txBox="1"/>
          <p:nvPr/>
        </p:nvSpPr>
        <p:spPr>
          <a:xfrm>
            <a:off x="8915400" y="4114800"/>
            <a:ext cx="29718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People in high school seem to spend more time on TV than the ones holding professional degrees</a:t>
            </a:r>
          </a:p>
          <a:p>
            <a:pPr marL="285750" indent="-285750">
              <a:buFont typeface="Arial" panose="020B0604020202020204" pitchFamily="34" charset="0"/>
              <a:buChar char="•"/>
            </a:pPr>
            <a:r>
              <a:rPr lang="en-US" dirty="0">
                <a:solidFill>
                  <a:schemeClr val="bg1"/>
                </a:solidFill>
              </a:rPr>
              <a:t>Caring for children is an important activity for people in 30s</a:t>
            </a:r>
          </a:p>
        </p:txBody>
      </p:sp>
    </p:spTree>
    <p:extLst>
      <p:ext uri="{BB962C8B-B14F-4D97-AF65-F5344CB8AC3E}">
        <p14:creationId xmlns:p14="http://schemas.microsoft.com/office/powerpoint/2010/main" val="1977807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260866"/>
            <a:ext cx="8382000" cy="369332"/>
          </a:xfrm>
          <a:prstGeom prst="rect">
            <a:avLst/>
          </a:prstGeom>
          <a:noFill/>
        </p:spPr>
        <p:txBody>
          <a:bodyPr wrap="square" rtlCol="0">
            <a:spAutoFit/>
          </a:bodyPr>
          <a:lstStyle/>
          <a:p>
            <a:r>
              <a:rPr lang="en-US" b="1" u="sng" dirty="0">
                <a:solidFill>
                  <a:schemeClr val="bg1"/>
                </a:solidFill>
              </a:rPr>
              <a:t>Question 2: </a:t>
            </a:r>
            <a:r>
              <a:rPr lang="en-US" dirty="0">
                <a:solidFill>
                  <a:schemeClr val="bg1"/>
                </a:solidFill>
              </a:rPr>
              <a:t>Continuation</a:t>
            </a:r>
          </a:p>
        </p:txBody>
      </p:sp>
      <p:sp>
        <p:nvSpPr>
          <p:cNvPr id="7" name="TextBox 6"/>
          <p:cNvSpPr txBox="1"/>
          <p:nvPr/>
        </p:nvSpPr>
        <p:spPr>
          <a:xfrm>
            <a:off x="530258" y="5540199"/>
            <a:ext cx="11277600" cy="923330"/>
          </a:xfrm>
          <a:prstGeom prst="rect">
            <a:avLst/>
          </a:prstGeom>
          <a:noFill/>
        </p:spPr>
        <p:txBody>
          <a:bodyPr wrap="square" rtlCol="0">
            <a:spAutoFit/>
          </a:bodyPr>
          <a:lstStyle/>
          <a:p>
            <a:r>
              <a:rPr lang="en-US" b="1" u="sng" dirty="0">
                <a:solidFill>
                  <a:schemeClr val="bg1"/>
                </a:solidFill>
              </a:rPr>
              <a:t>Analysis: </a:t>
            </a:r>
            <a:r>
              <a:rPr lang="en-US" dirty="0">
                <a:solidFill>
                  <a:schemeClr val="bg1"/>
                </a:solidFill>
              </a:rPr>
              <a:t> Based on gender, females are spending more time on housework, grooming, food preparation and caring for children than that of the males. Males are spending a little more time watching TV as compared to females. However, both the genders are equally socializing, relaxing, eating and drinking during the given time period.</a:t>
            </a:r>
          </a:p>
        </p:txBody>
      </p:sp>
      <p:pic>
        <p:nvPicPr>
          <p:cNvPr id="2" name="Picture 1">
            <a:extLst>
              <a:ext uri="{FF2B5EF4-FFF2-40B4-BE49-F238E27FC236}">
                <a16:creationId xmlns:a16="http://schemas.microsoft.com/office/drawing/2014/main" id="{A9E3FB41-1EA7-4C3C-B789-3A47797B3547}"/>
              </a:ext>
            </a:extLst>
          </p:cNvPr>
          <p:cNvPicPr>
            <a:picLocks noChangeAspect="1"/>
          </p:cNvPicPr>
          <p:nvPr/>
        </p:nvPicPr>
        <p:blipFill>
          <a:blip r:embed="rId3"/>
          <a:stretch>
            <a:fillRect/>
          </a:stretch>
        </p:blipFill>
        <p:spPr>
          <a:xfrm>
            <a:off x="609600" y="973670"/>
            <a:ext cx="4953000" cy="3590925"/>
          </a:xfrm>
          <a:prstGeom prst="rect">
            <a:avLst/>
          </a:prstGeom>
        </p:spPr>
      </p:pic>
      <p:pic>
        <p:nvPicPr>
          <p:cNvPr id="3" name="Picture 2">
            <a:extLst>
              <a:ext uri="{FF2B5EF4-FFF2-40B4-BE49-F238E27FC236}">
                <a16:creationId xmlns:a16="http://schemas.microsoft.com/office/drawing/2014/main" id="{A38AD827-C6BD-45EB-8F2C-55C57403EC2E}"/>
              </a:ext>
            </a:extLst>
          </p:cNvPr>
          <p:cNvPicPr>
            <a:picLocks noChangeAspect="1"/>
          </p:cNvPicPr>
          <p:nvPr/>
        </p:nvPicPr>
        <p:blipFill>
          <a:blip r:embed="rId4"/>
          <a:stretch>
            <a:fillRect/>
          </a:stretch>
        </p:blipFill>
        <p:spPr>
          <a:xfrm>
            <a:off x="5791200" y="973669"/>
            <a:ext cx="5067300" cy="3590925"/>
          </a:xfrm>
          <a:prstGeom prst="rect">
            <a:avLst/>
          </a:prstGeom>
        </p:spPr>
      </p:pic>
      <p:sp>
        <p:nvSpPr>
          <p:cNvPr id="5" name="TextBox 4">
            <a:extLst>
              <a:ext uri="{FF2B5EF4-FFF2-40B4-BE49-F238E27FC236}">
                <a16:creationId xmlns:a16="http://schemas.microsoft.com/office/drawing/2014/main" id="{5B3E7301-77CA-4F39-957D-739B8F1A71E2}"/>
              </a:ext>
            </a:extLst>
          </p:cNvPr>
          <p:cNvSpPr txBox="1"/>
          <p:nvPr/>
        </p:nvSpPr>
        <p:spPr>
          <a:xfrm>
            <a:off x="6858000" y="4800600"/>
            <a:ext cx="4000500" cy="369332"/>
          </a:xfrm>
          <a:prstGeom prst="rect">
            <a:avLst/>
          </a:prstGeom>
          <a:noFill/>
        </p:spPr>
        <p:txBody>
          <a:bodyPr wrap="square" rtlCol="0">
            <a:spAutoFit/>
          </a:bodyPr>
          <a:lstStyle/>
          <a:p>
            <a:r>
              <a:rPr lang="en-US" dirty="0">
                <a:solidFill>
                  <a:schemeClr val="bg1"/>
                </a:solidFill>
              </a:rPr>
              <a:t>(without ‘sleeping’)</a:t>
            </a:r>
          </a:p>
        </p:txBody>
      </p:sp>
    </p:spTree>
    <p:extLst>
      <p:ext uri="{BB962C8B-B14F-4D97-AF65-F5344CB8AC3E}">
        <p14:creationId xmlns:p14="http://schemas.microsoft.com/office/powerpoint/2010/main" val="4242450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260866"/>
            <a:ext cx="8382000" cy="369332"/>
          </a:xfrm>
          <a:prstGeom prst="rect">
            <a:avLst/>
          </a:prstGeom>
          <a:noFill/>
        </p:spPr>
        <p:txBody>
          <a:bodyPr wrap="square" rtlCol="0">
            <a:spAutoFit/>
          </a:bodyPr>
          <a:lstStyle/>
          <a:p>
            <a:r>
              <a:rPr lang="en-US" b="1" u="sng" dirty="0">
                <a:solidFill>
                  <a:schemeClr val="bg1"/>
                </a:solidFill>
              </a:rPr>
              <a:t>Question 3:</a:t>
            </a:r>
            <a:r>
              <a:rPr lang="en-US" b="1" dirty="0">
                <a:solidFill>
                  <a:schemeClr val="bg1"/>
                </a:solidFill>
              </a:rPr>
              <a:t> Kids love the working mommies!</a:t>
            </a:r>
          </a:p>
        </p:txBody>
      </p:sp>
      <p:sp>
        <p:nvSpPr>
          <p:cNvPr id="6" name="TextBox 5"/>
          <p:cNvSpPr txBox="1"/>
          <p:nvPr/>
        </p:nvSpPr>
        <p:spPr>
          <a:xfrm>
            <a:off x="626806" y="4267200"/>
            <a:ext cx="11368548" cy="1754326"/>
          </a:xfrm>
          <a:prstGeom prst="rect">
            <a:avLst/>
          </a:prstGeom>
          <a:noFill/>
        </p:spPr>
        <p:txBody>
          <a:bodyPr wrap="square" rtlCol="0">
            <a:spAutoFit/>
          </a:bodyPr>
          <a:lstStyle/>
          <a:p>
            <a:r>
              <a:rPr lang="en-US" b="1" u="sng" dirty="0">
                <a:solidFill>
                  <a:schemeClr val="bg1"/>
                </a:solidFill>
              </a:rPr>
              <a:t>Analysis:</a:t>
            </a:r>
          </a:p>
          <a:p>
            <a:endParaRPr lang="en-US" b="1" u="sng" dirty="0">
              <a:solidFill>
                <a:schemeClr val="bg1"/>
              </a:solidFill>
            </a:endParaRPr>
          </a:p>
          <a:p>
            <a:pPr marL="285750" indent="-285750">
              <a:buFont typeface="Arial" panose="020B0604020202020204" pitchFamily="34" charset="0"/>
              <a:buChar char="•"/>
            </a:pPr>
            <a:r>
              <a:rPr lang="en-US" dirty="0">
                <a:solidFill>
                  <a:schemeClr val="bg1"/>
                </a:solidFill>
              </a:rPr>
              <a:t>32% of the females and 21% of the males in the dataset spend time caring children</a:t>
            </a:r>
          </a:p>
          <a:p>
            <a:pPr marL="285750" indent="-285750">
              <a:buFont typeface="Arial" panose="020B0604020202020204" pitchFamily="34" charset="0"/>
              <a:buChar char="•"/>
            </a:pPr>
            <a:r>
              <a:rPr lang="en-US" dirty="0">
                <a:solidFill>
                  <a:schemeClr val="bg1"/>
                </a:solidFill>
              </a:rPr>
              <a:t>Caring for children is most popular among the bachelor degree and professional degree holders followed by masters and doctoral degree students. People seem to stay away from kids before entering college</a:t>
            </a:r>
          </a:p>
          <a:p>
            <a:pPr marL="285750" indent="-285750">
              <a:buFont typeface="Arial" panose="020B0604020202020204" pitchFamily="34" charset="0"/>
              <a:buChar char="•"/>
            </a:pPr>
            <a:r>
              <a:rPr lang="en-US" dirty="0">
                <a:solidFill>
                  <a:schemeClr val="bg1"/>
                </a:solidFill>
              </a:rPr>
              <a:t>There is no correlation observed between employment status and caring for children </a:t>
            </a:r>
          </a:p>
        </p:txBody>
      </p:sp>
      <p:pic>
        <p:nvPicPr>
          <p:cNvPr id="2" name="Picture 1">
            <a:extLst>
              <a:ext uri="{FF2B5EF4-FFF2-40B4-BE49-F238E27FC236}">
                <a16:creationId xmlns:a16="http://schemas.microsoft.com/office/drawing/2014/main" id="{AB56E00F-E14E-42D4-A190-303979D356EA}"/>
              </a:ext>
            </a:extLst>
          </p:cNvPr>
          <p:cNvPicPr>
            <a:picLocks noChangeAspect="1"/>
          </p:cNvPicPr>
          <p:nvPr/>
        </p:nvPicPr>
        <p:blipFill>
          <a:blip r:embed="rId3"/>
          <a:stretch>
            <a:fillRect/>
          </a:stretch>
        </p:blipFill>
        <p:spPr>
          <a:xfrm>
            <a:off x="626806" y="1066800"/>
            <a:ext cx="4970258" cy="3048000"/>
          </a:xfrm>
          <a:prstGeom prst="rect">
            <a:avLst/>
          </a:prstGeom>
        </p:spPr>
      </p:pic>
      <p:pic>
        <p:nvPicPr>
          <p:cNvPr id="5" name="Picture 4">
            <a:extLst>
              <a:ext uri="{FF2B5EF4-FFF2-40B4-BE49-F238E27FC236}">
                <a16:creationId xmlns:a16="http://schemas.microsoft.com/office/drawing/2014/main" id="{A5A3F9AE-A0D0-4FFB-9417-0E18F8B1D8AC}"/>
              </a:ext>
            </a:extLst>
          </p:cNvPr>
          <p:cNvPicPr>
            <a:picLocks noChangeAspect="1"/>
          </p:cNvPicPr>
          <p:nvPr/>
        </p:nvPicPr>
        <p:blipFill>
          <a:blip r:embed="rId4"/>
          <a:stretch>
            <a:fillRect/>
          </a:stretch>
        </p:blipFill>
        <p:spPr>
          <a:xfrm>
            <a:off x="7086600" y="1066801"/>
            <a:ext cx="4533900" cy="3048000"/>
          </a:xfrm>
          <a:prstGeom prst="rect">
            <a:avLst/>
          </a:prstGeom>
        </p:spPr>
      </p:pic>
    </p:spTree>
    <p:extLst>
      <p:ext uri="{BB962C8B-B14F-4D97-AF65-F5344CB8AC3E}">
        <p14:creationId xmlns:p14="http://schemas.microsoft.com/office/powerpoint/2010/main" val="1280779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37032" y="117472"/>
            <a:ext cx="8382000" cy="369332"/>
          </a:xfrm>
          <a:prstGeom prst="rect">
            <a:avLst/>
          </a:prstGeom>
          <a:noFill/>
        </p:spPr>
        <p:txBody>
          <a:bodyPr wrap="square" rtlCol="0">
            <a:spAutoFit/>
          </a:bodyPr>
          <a:lstStyle/>
          <a:p>
            <a:r>
              <a:rPr lang="en-US" b="1" u="sng" dirty="0">
                <a:solidFill>
                  <a:schemeClr val="bg1"/>
                </a:solidFill>
              </a:rPr>
              <a:t>Question 4</a:t>
            </a:r>
            <a:r>
              <a:rPr lang="en-US" b="1" dirty="0">
                <a:solidFill>
                  <a:schemeClr val="bg1"/>
                </a:solidFill>
              </a:rPr>
              <a:t>: Oldies are laziest</a:t>
            </a:r>
          </a:p>
        </p:txBody>
      </p:sp>
      <p:sp>
        <p:nvSpPr>
          <p:cNvPr id="7" name="TextBox 6"/>
          <p:cNvSpPr txBox="1"/>
          <p:nvPr/>
        </p:nvSpPr>
        <p:spPr>
          <a:xfrm>
            <a:off x="637032" y="5301080"/>
            <a:ext cx="8964168" cy="923330"/>
          </a:xfrm>
          <a:prstGeom prst="rect">
            <a:avLst/>
          </a:prstGeom>
          <a:noFill/>
        </p:spPr>
        <p:txBody>
          <a:bodyPr wrap="square" rtlCol="0">
            <a:spAutoFit/>
          </a:bodyPr>
          <a:lstStyle/>
          <a:p>
            <a:r>
              <a:rPr lang="en-US" dirty="0">
                <a:solidFill>
                  <a:schemeClr val="bg1"/>
                </a:solidFill>
              </a:rPr>
              <a:t>Leisure times are mostly enjoyed by people above 50 years. Among the younger generations people below 20s have more leisure time compared to middle aged people</a:t>
            </a:r>
          </a:p>
          <a:p>
            <a:r>
              <a:rPr lang="en-US" dirty="0">
                <a:solidFill>
                  <a:schemeClr val="bg1"/>
                </a:solidFill>
              </a:rPr>
              <a:t>We can see that people in the 30’s have less leisure time due to other activities</a:t>
            </a:r>
          </a:p>
        </p:txBody>
      </p:sp>
      <p:pic>
        <p:nvPicPr>
          <p:cNvPr id="3" name="Picture 2">
            <a:extLst>
              <a:ext uri="{FF2B5EF4-FFF2-40B4-BE49-F238E27FC236}">
                <a16:creationId xmlns:a16="http://schemas.microsoft.com/office/drawing/2014/main" id="{E0993F59-11E5-4AEB-B7D7-A6BB107B72E3}"/>
              </a:ext>
            </a:extLst>
          </p:cNvPr>
          <p:cNvPicPr>
            <a:picLocks noChangeAspect="1"/>
          </p:cNvPicPr>
          <p:nvPr/>
        </p:nvPicPr>
        <p:blipFill>
          <a:blip r:embed="rId3"/>
          <a:stretch>
            <a:fillRect/>
          </a:stretch>
        </p:blipFill>
        <p:spPr>
          <a:xfrm>
            <a:off x="647268" y="914399"/>
            <a:ext cx="10706532" cy="4191001"/>
          </a:xfrm>
          <a:prstGeom prst="rect">
            <a:avLst/>
          </a:prstGeom>
        </p:spPr>
      </p:pic>
    </p:spTree>
    <p:extLst>
      <p:ext uri="{BB962C8B-B14F-4D97-AF65-F5344CB8AC3E}">
        <p14:creationId xmlns:p14="http://schemas.microsoft.com/office/powerpoint/2010/main" val="1414543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260866"/>
            <a:ext cx="8382000" cy="369332"/>
          </a:xfrm>
          <a:prstGeom prst="rect">
            <a:avLst/>
          </a:prstGeom>
          <a:noFill/>
        </p:spPr>
        <p:txBody>
          <a:bodyPr wrap="square" rtlCol="0">
            <a:spAutoFit/>
          </a:bodyPr>
          <a:lstStyle/>
          <a:p>
            <a:r>
              <a:rPr lang="en-US" b="1" u="sng" dirty="0">
                <a:solidFill>
                  <a:schemeClr val="bg1"/>
                </a:solidFill>
              </a:rPr>
              <a:t>Question 5: </a:t>
            </a:r>
            <a:r>
              <a:rPr lang="en-US" b="1" dirty="0">
                <a:solidFill>
                  <a:schemeClr val="bg1"/>
                </a:solidFill>
              </a:rPr>
              <a:t>Recession made people sit indoors!</a:t>
            </a:r>
            <a:endParaRPr lang="en-US" dirty="0">
              <a:solidFill>
                <a:schemeClr val="bg1"/>
              </a:solidFill>
            </a:endParaRPr>
          </a:p>
        </p:txBody>
      </p:sp>
      <p:sp>
        <p:nvSpPr>
          <p:cNvPr id="6" name="TextBox 5"/>
          <p:cNvSpPr txBox="1"/>
          <p:nvPr/>
        </p:nvSpPr>
        <p:spPr>
          <a:xfrm>
            <a:off x="6302991" y="1443841"/>
            <a:ext cx="5638800" cy="2862322"/>
          </a:xfrm>
          <a:prstGeom prst="rect">
            <a:avLst/>
          </a:prstGeom>
          <a:noFill/>
        </p:spPr>
        <p:txBody>
          <a:bodyPr wrap="square" rtlCol="0">
            <a:spAutoFit/>
          </a:bodyPr>
          <a:lstStyle/>
          <a:p>
            <a:r>
              <a:rPr lang="en-US" b="1" u="sng" dirty="0">
                <a:solidFill>
                  <a:schemeClr val="bg1"/>
                </a:solidFill>
              </a:rPr>
              <a:t>Analysis:   </a:t>
            </a:r>
          </a:p>
          <a:p>
            <a:r>
              <a:rPr lang="en-US" dirty="0">
                <a:solidFill>
                  <a:schemeClr val="bg1"/>
                </a:solidFill>
              </a:rPr>
              <a:t>The leisure time of the people suddenly spiked in 2012 and stood highest among all the years in the given dataset</a:t>
            </a:r>
          </a:p>
          <a:p>
            <a:r>
              <a:rPr lang="en-US" dirty="0">
                <a:solidFill>
                  <a:schemeClr val="bg1"/>
                </a:solidFill>
              </a:rPr>
              <a:t>We can also observe that in 2010 there is slight dip in the leisure time, but it bounced back strongly in later years.</a:t>
            </a:r>
          </a:p>
          <a:p>
            <a:endParaRPr lang="en-US" dirty="0">
              <a:solidFill>
                <a:schemeClr val="bg1"/>
              </a:solidFill>
            </a:endParaRPr>
          </a:p>
          <a:p>
            <a:r>
              <a:rPr lang="en-US" dirty="0">
                <a:solidFill>
                  <a:schemeClr val="bg1"/>
                </a:solidFill>
              </a:rPr>
              <a:t>Shopping decreased by 6% and housework increased by 5%. Also, playing with children, sleeping increased while volunteering, running and food &amp; drink preparations decreased during 2012</a:t>
            </a:r>
          </a:p>
        </p:txBody>
      </p:sp>
      <p:pic>
        <p:nvPicPr>
          <p:cNvPr id="2" name="Picture 1">
            <a:extLst>
              <a:ext uri="{FF2B5EF4-FFF2-40B4-BE49-F238E27FC236}">
                <a16:creationId xmlns:a16="http://schemas.microsoft.com/office/drawing/2014/main" id="{9DD7B2D4-6367-4363-AC26-C37B03060066}"/>
              </a:ext>
            </a:extLst>
          </p:cNvPr>
          <p:cNvPicPr>
            <a:picLocks noChangeAspect="1"/>
          </p:cNvPicPr>
          <p:nvPr/>
        </p:nvPicPr>
        <p:blipFill>
          <a:blip r:embed="rId3"/>
          <a:stretch>
            <a:fillRect/>
          </a:stretch>
        </p:blipFill>
        <p:spPr>
          <a:xfrm>
            <a:off x="609599" y="1066800"/>
            <a:ext cx="5257801" cy="5105400"/>
          </a:xfrm>
          <a:prstGeom prst="rect">
            <a:avLst/>
          </a:prstGeom>
        </p:spPr>
      </p:pic>
    </p:spTree>
    <p:extLst>
      <p:ext uri="{BB962C8B-B14F-4D97-AF65-F5344CB8AC3E}">
        <p14:creationId xmlns:p14="http://schemas.microsoft.com/office/powerpoint/2010/main" val="2569231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260866"/>
            <a:ext cx="11430000" cy="369332"/>
          </a:xfrm>
          <a:prstGeom prst="rect">
            <a:avLst/>
          </a:prstGeom>
          <a:noFill/>
        </p:spPr>
        <p:txBody>
          <a:bodyPr wrap="square" rtlCol="0">
            <a:spAutoFit/>
          </a:bodyPr>
          <a:lstStyle/>
          <a:p>
            <a:r>
              <a:rPr lang="en-US" b="1" u="sng" dirty="0">
                <a:solidFill>
                  <a:schemeClr val="bg1"/>
                </a:solidFill>
              </a:rPr>
              <a:t>Question 6: </a:t>
            </a:r>
            <a:r>
              <a:rPr lang="en-US" b="1" dirty="0">
                <a:solidFill>
                  <a:schemeClr val="bg1"/>
                </a:solidFill>
              </a:rPr>
              <a:t>Sleeping is the most favorite activity! What else?</a:t>
            </a:r>
            <a:endParaRPr lang="en-US" sz="1600" dirty="0">
              <a:solidFill>
                <a:schemeClr val="bg1"/>
              </a:solidFill>
            </a:endParaRPr>
          </a:p>
        </p:txBody>
      </p:sp>
      <p:sp>
        <p:nvSpPr>
          <p:cNvPr id="7" name="TextBox 6"/>
          <p:cNvSpPr txBox="1"/>
          <p:nvPr/>
        </p:nvSpPr>
        <p:spPr>
          <a:xfrm>
            <a:off x="712911" y="4846276"/>
            <a:ext cx="9369552" cy="923330"/>
          </a:xfrm>
          <a:prstGeom prst="rect">
            <a:avLst/>
          </a:prstGeom>
          <a:noFill/>
        </p:spPr>
        <p:txBody>
          <a:bodyPr wrap="square" rtlCol="0">
            <a:spAutoFit/>
          </a:bodyPr>
          <a:lstStyle/>
          <a:p>
            <a:r>
              <a:rPr lang="en-US" b="1" dirty="0">
                <a:solidFill>
                  <a:schemeClr val="bg1"/>
                </a:solidFill>
              </a:rPr>
              <a:t>The major activities like sleeping, socializing &amp; relaxing, television, eating &amp; drinking have been factorized and removed for this analysis as they are common for all ages and the other activities seemed differing by age</a:t>
            </a:r>
            <a:endParaRPr lang="en-US" dirty="0">
              <a:solidFill>
                <a:schemeClr val="bg1"/>
              </a:solidFill>
            </a:endParaRPr>
          </a:p>
        </p:txBody>
      </p:sp>
      <p:graphicFrame>
        <p:nvGraphicFramePr>
          <p:cNvPr id="13" name="Chart 12">
            <a:extLst>
              <a:ext uri="{FF2B5EF4-FFF2-40B4-BE49-F238E27FC236}">
                <a16:creationId xmlns:a16="http://schemas.microsoft.com/office/drawing/2014/main" id="{FF00A773-3617-45F5-A95F-42FCF23FA303}"/>
              </a:ext>
            </a:extLst>
          </p:cNvPr>
          <p:cNvGraphicFramePr>
            <a:graphicFrameLocks/>
          </p:cNvGraphicFramePr>
          <p:nvPr>
            <p:extLst>
              <p:ext uri="{D42A27DB-BD31-4B8C-83A1-F6EECF244321}">
                <p14:modId xmlns:p14="http://schemas.microsoft.com/office/powerpoint/2010/main" val="3382406360"/>
              </p:ext>
            </p:extLst>
          </p:nvPr>
        </p:nvGraphicFramePr>
        <p:xfrm>
          <a:off x="609600" y="1088394"/>
          <a:ext cx="10439400" cy="33984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65506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260866"/>
            <a:ext cx="11430000" cy="369332"/>
          </a:xfrm>
          <a:prstGeom prst="rect">
            <a:avLst/>
          </a:prstGeom>
          <a:noFill/>
        </p:spPr>
        <p:txBody>
          <a:bodyPr wrap="square" rtlCol="0">
            <a:spAutoFit/>
          </a:bodyPr>
          <a:lstStyle/>
          <a:p>
            <a:r>
              <a:rPr lang="en-US" b="1" u="sng" dirty="0">
                <a:solidFill>
                  <a:schemeClr val="bg1"/>
                </a:solidFill>
              </a:rPr>
              <a:t>Question 7: </a:t>
            </a:r>
            <a:r>
              <a:rPr lang="en-US" b="1" dirty="0">
                <a:solidFill>
                  <a:schemeClr val="bg1"/>
                </a:solidFill>
              </a:rPr>
              <a:t>Significant Variables – ‘Socializing &amp; Relaxing’ Matters</a:t>
            </a:r>
            <a:endParaRPr lang="en-US" sz="1600" dirty="0">
              <a:solidFill>
                <a:schemeClr val="bg1"/>
              </a:solidFill>
            </a:endParaRPr>
          </a:p>
        </p:txBody>
      </p:sp>
      <p:sp>
        <p:nvSpPr>
          <p:cNvPr id="6" name="TextBox 5"/>
          <p:cNvSpPr txBox="1"/>
          <p:nvPr/>
        </p:nvSpPr>
        <p:spPr>
          <a:xfrm>
            <a:off x="457200" y="762000"/>
            <a:ext cx="8077200" cy="4801314"/>
          </a:xfrm>
          <a:prstGeom prst="rect">
            <a:avLst/>
          </a:prstGeom>
          <a:noFill/>
        </p:spPr>
        <p:txBody>
          <a:bodyPr wrap="square" rtlCol="0">
            <a:spAutoFit/>
          </a:bodyPr>
          <a:lstStyle/>
          <a:p>
            <a:r>
              <a:rPr lang="en-US" b="1" u="sng" dirty="0">
                <a:solidFill>
                  <a:schemeClr val="bg1"/>
                </a:solidFill>
              </a:rPr>
              <a:t>Analysis:</a:t>
            </a:r>
          </a:p>
          <a:p>
            <a:r>
              <a:rPr lang="en-US" dirty="0">
                <a:solidFill>
                  <a:schemeClr val="bg1"/>
                </a:solidFill>
              </a:rPr>
              <a:t>As per multinomial logistic regression, the significant variables are as follows:</a:t>
            </a:r>
          </a:p>
          <a:p>
            <a:r>
              <a:rPr lang="en-US" dirty="0">
                <a:solidFill>
                  <a:schemeClr val="bg1"/>
                </a:solidFill>
              </a:rPr>
              <a:t>Sleeping</a:t>
            </a:r>
          </a:p>
          <a:p>
            <a:r>
              <a:rPr lang="en-US" dirty="0">
                <a:solidFill>
                  <a:schemeClr val="bg1"/>
                </a:solidFill>
              </a:rPr>
              <a:t>Housework</a:t>
            </a:r>
          </a:p>
          <a:p>
            <a:r>
              <a:rPr lang="en-US" dirty="0">
                <a:solidFill>
                  <a:schemeClr val="bg1"/>
                </a:solidFill>
              </a:rPr>
              <a:t>Food &amp; Drink Prep</a:t>
            </a:r>
          </a:p>
          <a:p>
            <a:r>
              <a:rPr lang="en-US" dirty="0">
                <a:solidFill>
                  <a:schemeClr val="bg1"/>
                </a:solidFill>
              </a:rPr>
              <a:t>Caring for Children</a:t>
            </a:r>
          </a:p>
          <a:p>
            <a:r>
              <a:rPr lang="en-US" dirty="0">
                <a:solidFill>
                  <a:schemeClr val="bg1"/>
                </a:solidFill>
              </a:rPr>
              <a:t>Job Searching</a:t>
            </a:r>
          </a:p>
          <a:p>
            <a:r>
              <a:rPr lang="en-US" dirty="0">
                <a:solidFill>
                  <a:schemeClr val="bg1"/>
                </a:solidFill>
              </a:rPr>
              <a:t>Eating and Drinking</a:t>
            </a:r>
          </a:p>
          <a:p>
            <a:r>
              <a:rPr lang="en-US" dirty="0">
                <a:solidFill>
                  <a:schemeClr val="bg1"/>
                </a:solidFill>
              </a:rPr>
              <a:t>Socializing &amp; Relaxing</a:t>
            </a:r>
          </a:p>
          <a:p>
            <a:endParaRPr lang="en-US" dirty="0">
              <a:solidFill>
                <a:schemeClr val="bg1"/>
              </a:solidFill>
            </a:endParaRPr>
          </a:p>
          <a:p>
            <a:r>
              <a:rPr lang="en-US" dirty="0">
                <a:solidFill>
                  <a:schemeClr val="bg1"/>
                </a:solidFill>
              </a:rPr>
              <a:t>Using the variables above, decision tree algorithm is used to know the relative significance of the variables</a:t>
            </a: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p:txBody>
      </p:sp>
      <p:pic>
        <p:nvPicPr>
          <p:cNvPr id="8" name="Picture 7">
            <a:extLst>
              <a:ext uri="{FF2B5EF4-FFF2-40B4-BE49-F238E27FC236}">
                <a16:creationId xmlns:a16="http://schemas.microsoft.com/office/drawing/2014/main" id="{C6F944CE-6687-4715-9FA5-4037449C10FA}"/>
              </a:ext>
            </a:extLst>
          </p:cNvPr>
          <p:cNvPicPr>
            <a:picLocks noChangeAspect="1"/>
          </p:cNvPicPr>
          <p:nvPr/>
        </p:nvPicPr>
        <p:blipFill>
          <a:blip r:embed="rId4"/>
          <a:stretch>
            <a:fillRect/>
          </a:stretch>
        </p:blipFill>
        <p:spPr>
          <a:xfrm>
            <a:off x="585537" y="4112743"/>
            <a:ext cx="3453063" cy="2245854"/>
          </a:xfrm>
          <a:prstGeom prst="rect">
            <a:avLst/>
          </a:prstGeom>
        </p:spPr>
      </p:pic>
      <p:graphicFrame>
        <p:nvGraphicFramePr>
          <p:cNvPr id="9" name="Object 8">
            <a:extLst>
              <a:ext uri="{FF2B5EF4-FFF2-40B4-BE49-F238E27FC236}">
                <a16:creationId xmlns:a16="http://schemas.microsoft.com/office/drawing/2014/main" id="{5905D751-8A1E-4876-9AEC-A72A5B0B6B25}"/>
              </a:ext>
            </a:extLst>
          </p:cNvPr>
          <p:cNvGraphicFramePr>
            <a:graphicFrameLocks noChangeAspect="1"/>
          </p:cNvGraphicFramePr>
          <p:nvPr>
            <p:extLst>
              <p:ext uri="{D42A27DB-BD31-4B8C-83A1-F6EECF244321}">
                <p14:modId xmlns:p14="http://schemas.microsoft.com/office/powerpoint/2010/main" val="1108744430"/>
              </p:ext>
            </p:extLst>
          </p:nvPr>
        </p:nvGraphicFramePr>
        <p:xfrm>
          <a:off x="8915400" y="2425625"/>
          <a:ext cx="2137249" cy="1651023"/>
        </p:xfrm>
        <a:graphic>
          <a:graphicData uri="http://schemas.openxmlformats.org/presentationml/2006/ole">
            <mc:AlternateContent xmlns:mc="http://schemas.openxmlformats.org/markup-compatibility/2006">
              <mc:Choice xmlns:v="urn:schemas-microsoft-com:vml" Requires="v">
                <p:oleObj spid="_x0000_s2061" name="Packager Shell Object" showAsIcon="1" r:id="rId5" imgW="634680" imgH="491040" progId="Package">
                  <p:embed/>
                </p:oleObj>
              </mc:Choice>
              <mc:Fallback>
                <p:oleObj name="Packager Shell Object" showAsIcon="1" r:id="rId5" imgW="634680" imgH="491040" progId="Package">
                  <p:embed/>
                  <p:pic>
                    <p:nvPicPr>
                      <p:cNvPr id="8" name="Object 7">
                        <a:extLst>
                          <a:ext uri="{FF2B5EF4-FFF2-40B4-BE49-F238E27FC236}">
                            <a16:creationId xmlns:a16="http://schemas.microsoft.com/office/drawing/2014/main" id="{8B2AD6F3-055A-4CC2-8AB8-E118B7E2F1D2}"/>
                          </a:ext>
                        </a:extLst>
                      </p:cNvPr>
                      <p:cNvPicPr/>
                      <p:nvPr/>
                    </p:nvPicPr>
                    <p:blipFill>
                      <a:blip r:embed="rId6"/>
                      <a:stretch>
                        <a:fillRect/>
                      </a:stretch>
                    </p:blipFill>
                    <p:spPr>
                      <a:xfrm>
                        <a:off x="8915400" y="2425625"/>
                        <a:ext cx="2137249" cy="1651023"/>
                      </a:xfrm>
                      <a:prstGeom prst="rect">
                        <a:avLst/>
                      </a:prstGeom>
                    </p:spPr>
                  </p:pic>
                </p:oleObj>
              </mc:Fallback>
            </mc:AlternateContent>
          </a:graphicData>
        </a:graphic>
      </p:graphicFrame>
    </p:spTree>
    <p:extLst>
      <p:ext uri="{BB962C8B-B14F-4D97-AF65-F5344CB8AC3E}">
        <p14:creationId xmlns:p14="http://schemas.microsoft.com/office/powerpoint/2010/main" val="1420132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5929</TotalTime>
  <Words>606</Words>
  <Application>Microsoft Office PowerPoint</Application>
  <PresentationFormat>Widescreen</PresentationFormat>
  <Paragraphs>81</Paragraphs>
  <Slides>11</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11</vt:i4>
      </vt:variant>
    </vt:vector>
  </HeadingPairs>
  <TitlesOfParts>
    <vt:vector size="19" baseType="lpstr">
      <vt:lpstr>Algerian</vt:lpstr>
      <vt:lpstr>Arial</vt:lpstr>
      <vt:lpstr>Arial Black</vt:lpstr>
      <vt:lpstr>Bodoni MT Black</vt:lpstr>
      <vt:lpstr>Calibri</vt:lpstr>
      <vt:lpstr>Office Theme</vt:lpstr>
      <vt:lpstr>Packager Shell Object</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Appendix (Additional Analysis)</vt:lpstr>
    </vt:vector>
  </TitlesOfParts>
  <Company>UTDallas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UT Dallas</dc:creator>
  <cp:lastModifiedBy>Rangegowda, Sachin</cp:lastModifiedBy>
  <cp:revision>267</cp:revision>
  <cp:lastPrinted>2009-03-10T18:29:57Z</cp:lastPrinted>
  <dcterms:created xsi:type="dcterms:W3CDTF">2009-07-20T16:23:37Z</dcterms:created>
  <dcterms:modified xsi:type="dcterms:W3CDTF">2018-03-21T04:45:18Z</dcterms:modified>
</cp:coreProperties>
</file>

<file path=docProps/thumbnail.jpeg>
</file>